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2"/>
    <p:sldId id="257" r:id="rId3"/>
    <p:sldId id="258" r:id="rId4"/>
    <p:sldId id="260" r:id="rId5"/>
    <p:sldId id="261" r:id="rId6"/>
    <p:sldId id="263" r:id="rId7"/>
    <p:sldId id="262" r:id="rId8"/>
    <p:sldId id="264" r:id="rId9"/>
    <p:sldId id="265" r:id="rId10"/>
    <p:sldId id="266" r:id="rId11"/>
    <p:sldId id="267" r:id="rId12"/>
  </p:sldIdLst>
  <p:sldSz cx="9144000" cy="5143500" type="screen16x9"/>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MT" id="{9DB0AD70-B6F0-456B-AF08-98BC9FBE27E9}">
          <p14:sldIdLst>
            <p14:sldId id="256"/>
            <p14:sldId id="257"/>
            <p14:sldId id="258"/>
            <p14:sldId id="260"/>
            <p14:sldId id="261"/>
            <p14:sldId id="263"/>
            <p14:sldId id="262"/>
            <p14:sldId id="264"/>
            <p14:sldId id="265"/>
            <p14:sldId id="266"/>
            <p14:sldId id="267"/>
          </p14:sldIdLst>
        </p14:section>
        <p14:section name="Méthodologie" id="{251C04F7-02AB-494A-8F07-9732C4A2D8D3}">
          <p14:sldIdLst/>
        </p14:section>
      </p14:sectionLst>
    </p:ext>
    <p:ext uri="{EFAFB233-063F-42B5-8137-9DF3F51BA10A}">
      <p15:sldGuideLst xmlns:p15="http://schemas.microsoft.com/office/powerpoint/2012/main">
        <p15:guide id="1" orient="horz" pos="1620">
          <p15:clr>
            <a:srgbClr val="A4A3A4"/>
          </p15:clr>
        </p15:guide>
        <p15:guide id="2" orient="horz" pos="715">
          <p15:clr>
            <a:srgbClr val="A4A3A4"/>
          </p15:clr>
        </p15:guide>
        <p15:guide id="3" orient="horz" pos="2798">
          <p15:clr>
            <a:srgbClr val="A4A3A4"/>
          </p15:clr>
        </p15:guide>
        <p15:guide id="4" orient="horz" pos="2743">
          <p15:clr>
            <a:srgbClr val="A4A3A4"/>
          </p15:clr>
        </p15:guide>
        <p15:guide id="5" orient="horz" pos="3111">
          <p15:clr>
            <a:srgbClr val="A4A3A4"/>
          </p15:clr>
        </p15:guide>
        <p15:guide id="6" orient="horz" pos="665">
          <p15:clr>
            <a:srgbClr val="A4A3A4"/>
          </p15:clr>
        </p15:guide>
        <p15:guide id="7" orient="horz" pos="1862">
          <p15:clr>
            <a:srgbClr val="A4A3A4"/>
          </p15:clr>
        </p15:guide>
        <p15:guide id="8" orient="horz" pos="1301">
          <p15:clr>
            <a:srgbClr val="A4A3A4"/>
          </p15:clr>
        </p15:guide>
        <p15:guide id="9" orient="horz" pos="1395">
          <p15:clr>
            <a:srgbClr val="A4A3A4"/>
          </p15:clr>
        </p15:guide>
        <p15:guide id="10" orient="horz" pos="3044">
          <p15:clr>
            <a:srgbClr val="A4A3A4"/>
          </p15:clr>
        </p15:guide>
        <p15:guide id="11" orient="horz" pos="2876">
          <p15:clr>
            <a:srgbClr val="A4A3A4"/>
          </p15:clr>
        </p15:guide>
        <p15:guide id="12" orient="horz" pos="593">
          <p15:clr>
            <a:srgbClr val="A4A3A4"/>
          </p15:clr>
        </p15:guide>
        <p15:guide id="13" pos="2880">
          <p15:clr>
            <a:srgbClr val="A4A3A4"/>
          </p15:clr>
        </p15:guide>
        <p15:guide id="14" pos="257">
          <p15:clr>
            <a:srgbClr val="A4A3A4"/>
          </p15:clr>
        </p15:guide>
        <p15:guide id="15" pos="5515">
          <p15:clr>
            <a:srgbClr val="A4A3A4"/>
          </p15:clr>
        </p15:guide>
        <p15:guide id="16" pos="5188">
          <p15:clr>
            <a:srgbClr val="A4A3A4"/>
          </p15:clr>
        </p15:guide>
        <p15:guide id="17" pos="3353">
          <p15:clr>
            <a:srgbClr val="A4A3A4"/>
          </p15:clr>
        </p15:guide>
        <p15:guide id="18" pos="4805">
          <p15:clr>
            <a:srgbClr val="A4A3A4"/>
          </p15:clr>
        </p15:guide>
        <p15:guide id="19" pos="1436">
          <p15:clr>
            <a:srgbClr val="A4A3A4"/>
          </p15:clr>
        </p15:guide>
        <p15:guide id="20" pos="794">
          <p15:clr>
            <a:srgbClr val="A4A3A4"/>
          </p15:clr>
        </p15:guide>
        <p15:guide id="21" pos="5326">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1758" autoAdjust="0"/>
  </p:normalViewPr>
  <p:slideViewPr>
    <p:cSldViewPr showGuides="1">
      <p:cViewPr varScale="1">
        <p:scale>
          <a:sx n="64" d="100"/>
          <a:sy n="64" d="100"/>
        </p:scale>
        <p:origin x="1340" y="40"/>
      </p:cViewPr>
      <p:guideLst>
        <p:guide orient="horz" pos="1620"/>
        <p:guide orient="horz" pos="715"/>
        <p:guide orient="horz" pos="2798"/>
        <p:guide orient="horz" pos="2743"/>
        <p:guide orient="horz" pos="3111"/>
        <p:guide orient="horz" pos="665"/>
        <p:guide orient="horz" pos="1862"/>
        <p:guide orient="horz" pos="1301"/>
        <p:guide orient="horz" pos="1395"/>
        <p:guide orient="horz" pos="3044"/>
        <p:guide orient="horz" pos="2876"/>
        <p:guide orient="horz" pos="593"/>
        <p:guide pos="2880"/>
        <p:guide pos="257"/>
        <p:guide pos="5515"/>
        <p:guide pos="5188"/>
        <p:guide pos="3353"/>
        <p:guide pos="4805"/>
        <p:guide pos="1436"/>
        <p:guide pos="794"/>
        <p:guide pos="5326"/>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51" d="100"/>
          <a:sy n="51" d="100"/>
        </p:scale>
        <p:origin x="2692" y="5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1B50710-B8B7-4D8F-BDE7-5C763412CDFD}" type="datetimeFigureOut">
              <a:rPr lang="fr-FR" smtClean="0"/>
              <a:t>01/03/2018</a:t>
            </a:fld>
            <a:endParaRPr lang="fr-FR"/>
          </a:p>
        </p:txBody>
      </p:sp>
      <p:sp>
        <p:nvSpPr>
          <p:cNvPr id="4" name="Espace réservé de l'image des diapositives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A906ACB-0641-497D-A6F6-17171FCA9B16}" type="slidenum">
              <a:rPr lang="fr-FR" smtClean="0"/>
              <a:t>‹#›</a:t>
            </a:fld>
            <a:endParaRPr lang="fr-F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file:///D:\3A\f4b_516\516_lot2\rapport\rural-roads.co.uk"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file:///D:\3A\f4b_516\516_lot2\rapport\exploretheline.com"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fr-FR" altLang="zh-CN" sz="1200" kern="1200" dirty="0">
                <a:solidFill>
                  <a:schemeClr val="tx1"/>
                </a:solidFill>
                <a:effectLst/>
                <a:latin typeface="+mn-lt"/>
                <a:ea typeface="+mn-ea"/>
                <a:cs typeface="+mn-cs"/>
              </a:rPr>
              <a:t>Nous utilisons les images sur les sites </a:t>
            </a:r>
            <a:r>
              <a:rPr lang="fr-FR" altLang="zh-CN" sz="1200" u="sng" kern="1200" dirty="0">
                <a:solidFill>
                  <a:schemeClr val="tx1"/>
                </a:solidFill>
                <a:effectLst/>
                <a:latin typeface="+mn-lt"/>
                <a:ea typeface="+mn-ea"/>
                <a:cs typeface="+mn-cs"/>
                <a:hlinkClick r:id="rId3" action="ppaction://hlinkfile"/>
              </a:rPr>
              <a:t>rural-roads.co.uk</a:t>
            </a:r>
            <a:r>
              <a:rPr lang="fr-FR" altLang="zh-CN" sz="1200" kern="1200" dirty="0">
                <a:solidFill>
                  <a:schemeClr val="tx1"/>
                </a:solidFill>
                <a:effectLst/>
                <a:latin typeface="+mn-lt"/>
                <a:ea typeface="+mn-ea"/>
                <a:cs typeface="+mn-cs"/>
              </a:rPr>
              <a:t> et </a:t>
            </a:r>
            <a:r>
              <a:rPr lang="fr-FR" altLang="zh-CN" sz="1200" u="sng" kern="1200" dirty="0">
                <a:solidFill>
                  <a:schemeClr val="tx1"/>
                </a:solidFill>
                <a:effectLst/>
                <a:latin typeface="+mn-lt"/>
                <a:ea typeface="+mn-ea"/>
                <a:cs typeface="+mn-cs"/>
                <a:hlinkClick r:id="rId4" action="ppaction://hlinkfile"/>
              </a:rPr>
              <a:t>exploretheline.com</a:t>
            </a:r>
            <a:r>
              <a:rPr lang="fr-FR" altLang="zh-CN" sz="1200" kern="1200" dirty="0">
                <a:solidFill>
                  <a:schemeClr val="tx1"/>
                </a:solidFill>
                <a:effectLst/>
                <a:latin typeface="+mn-lt"/>
                <a:ea typeface="+mn-ea"/>
                <a:cs typeface="+mn-cs"/>
              </a:rPr>
              <a:t> dont 50 images ont été choisies selon le critère de la variété (nous voulons traiter différents types de chemin</a:t>
            </a:r>
            <a:r>
              <a:rPr lang="zh-CN" altLang="zh-CN" sz="1200" kern="1200" dirty="0">
                <a:solidFill>
                  <a:schemeClr val="tx1"/>
                </a:solidFill>
                <a:effectLst/>
                <a:latin typeface="+mn-lt"/>
                <a:ea typeface="+mn-ea"/>
                <a:cs typeface="+mn-cs"/>
              </a:rPr>
              <a:t>，</a:t>
            </a:r>
            <a:r>
              <a:rPr lang="fr-FR" altLang="zh-CN" sz="1200" kern="1200" dirty="0">
                <a:solidFill>
                  <a:schemeClr val="tx1"/>
                </a:solidFill>
                <a:effectLst/>
                <a:latin typeface="+mn-lt"/>
                <a:ea typeface="+mn-ea"/>
                <a:cs typeface="+mn-cs"/>
              </a:rPr>
              <a:t>voir les exemples ci-dessous).</a:t>
            </a: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fr-FR" altLang="zh-CN" sz="1200" kern="1200" dirty="0">
                <a:solidFill>
                  <a:schemeClr val="tx1"/>
                </a:solidFill>
                <a:effectLst/>
                <a:latin typeface="+mn-lt"/>
                <a:ea typeface="+mn-ea"/>
                <a:cs typeface="+mn-cs"/>
              </a:rPr>
              <a:t>La base de données est ensuite divisée en deux parties dont 40 images sont pour l’entrainement et 10 images pour le test.</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5A906ACB-0641-497D-A6F6-17171FCA9B16}" type="slidenum">
              <a:rPr lang="fr-FR" smtClean="0"/>
              <a:t>4</a:t>
            </a:fld>
            <a:endParaRPr lang="fr-F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fr-FR" altLang="zh-CN" sz="1200" kern="1200" dirty="0">
                <a:solidFill>
                  <a:schemeClr val="tx1"/>
                </a:solidFill>
                <a:effectLst/>
                <a:latin typeface="+mn-lt"/>
                <a:ea typeface="+mn-ea"/>
                <a:cs typeface="+mn-cs"/>
              </a:rPr>
              <a:t>Le traitement suit le schéma ci-dessous, le descripteur proposé dans l’article est utilisé et la taille de fenêtre est fixée à 3x3 pour ce calcul des descripteurs. Concernant les paramètres, pour le premier K-</a:t>
            </a:r>
            <a:r>
              <a:rPr lang="fr-FR" altLang="zh-CN" sz="1200" kern="1200" dirty="0" err="1">
                <a:solidFill>
                  <a:schemeClr val="tx1"/>
                </a:solidFill>
                <a:effectLst/>
                <a:latin typeface="+mn-lt"/>
                <a:ea typeface="+mn-ea"/>
                <a:cs typeface="+mn-cs"/>
              </a:rPr>
              <a:t>means</a:t>
            </a:r>
            <a:r>
              <a:rPr lang="fr-FR" altLang="zh-CN" sz="1200" kern="1200" dirty="0">
                <a:solidFill>
                  <a:schemeClr val="tx1"/>
                </a:solidFill>
                <a:effectLst/>
                <a:latin typeface="+mn-lt"/>
                <a:ea typeface="+mn-ea"/>
                <a:cs typeface="+mn-cs"/>
              </a:rPr>
              <a:t> des descripteurs, nous fixons le nombre de clusters à 12 et puis le change à 16 pour raison de comparaison de performance et les centroïdes sont initialisés par les textons pré-choisis et précalculés. Pour le K-</a:t>
            </a:r>
            <a:r>
              <a:rPr lang="fr-FR" altLang="zh-CN" sz="1200" kern="1200" dirty="0" err="1">
                <a:solidFill>
                  <a:schemeClr val="tx1"/>
                </a:solidFill>
                <a:effectLst/>
                <a:latin typeface="+mn-lt"/>
                <a:ea typeface="+mn-ea"/>
                <a:cs typeface="+mn-cs"/>
              </a:rPr>
              <a:t>means</a:t>
            </a:r>
            <a:r>
              <a:rPr lang="fr-FR" altLang="zh-CN" sz="1200" kern="1200" dirty="0">
                <a:solidFill>
                  <a:schemeClr val="tx1"/>
                </a:solidFill>
                <a:effectLst/>
                <a:latin typeface="+mn-lt"/>
                <a:ea typeface="+mn-ea"/>
                <a:cs typeface="+mn-cs"/>
              </a:rPr>
              <a:t> des histogrammes, la taille de fenêtre pour construire les histogrammes est fixée à 32x32. </a:t>
            </a:r>
            <a:endParaRPr lang="zh-CN" altLang="zh-CN" sz="1200" kern="1200" dirty="0">
              <a:solidFill>
                <a:schemeClr val="tx1"/>
              </a:solidFill>
              <a:effectLst/>
              <a:latin typeface="+mn-lt"/>
              <a:ea typeface="+mn-ea"/>
              <a:cs typeface="+mn-cs"/>
            </a:endParaRPr>
          </a:p>
          <a:p>
            <a:r>
              <a:rPr lang="fr-FR" altLang="zh-CN" sz="1200" kern="1200" dirty="0">
                <a:solidFill>
                  <a:schemeClr val="tx1"/>
                </a:solidFill>
                <a:effectLst/>
                <a:latin typeface="+mn-lt"/>
                <a:ea typeface="+mn-ea"/>
                <a:cs typeface="+mn-cs"/>
              </a:rPr>
              <a:t>Il faut noter que les K-</a:t>
            </a:r>
            <a:r>
              <a:rPr lang="fr-FR" altLang="zh-CN" sz="1200" kern="1200" dirty="0" err="1">
                <a:solidFill>
                  <a:schemeClr val="tx1"/>
                </a:solidFill>
                <a:effectLst/>
                <a:latin typeface="+mn-lt"/>
                <a:ea typeface="+mn-ea"/>
                <a:cs typeface="+mn-cs"/>
              </a:rPr>
              <a:t>means</a:t>
            </a:r>
            <a:r>
              <a:rPr lang="fr-FR" altLang="zh-CN" sz="1200" kern="1200" dirty="0">
                <a:solidFill>
                  <a:schemeClr val="tx1"/>
                </a:solidFill>
                <a:effectLst/>
                <a:latin typeface="+mn-lt"/>
                <a:ea typeface="+mn-ea"/>
                <a:cs typeface="+mn-cs"/>
              </a:rPr>
              <a:t> se sont entrainés pour l’ensemble des images dans la base d’entrainement (soit 40 images). Comme résultat souhaité, les K-</a:t>
            </a:r>
            <a:r>
              <a:rPr lang="fr-FR" altLang="zh-CN" sz="1200" kern="1200" dirty="0" err="1">
                <a:solidFill>
                  <a:schemeClr val="tx1"/>
                </a:solidFill>
                <a:effectLst/>
                <a:latin typeface="+mn-lt"/>
                <a:ea typeface="+mn-ea"/>
                <a:cs typeface="+mn-cs"/>
              </a:rPr>
              <a:t>means</a:t>
            </a:r>
            <a:r>
              <a:rPr lang="fr-FR" altLang="zh-CN" sz="1200" kern="1200" dirty="0">
                <a:solidFill>
                  <a:schemeClr val="tx1"/>
                </a:solidFill>
                <a:effectLst/>
                <a:latin typeface="+mn-lt"/>
                <a:ea typeface="+mn-ea"/>
                <a:cs typeface="+mn-cs"/>
              </a:rPr>
              <a:t> entrainés sont capables de segmenter tous types d’objets (textons) par lesquels ils sont entrainés pour différentes images dans la base de test, il s’agit donc un système général pour traiter le problème de segmentation.</a:t>
            </a:r>
            <a:endParaRPr lang="zh-CN" altLang="zh-CN" sz="1200" kern="1200" dirty="0">
              <a:solidFill>
                <a:schemeClr val="tx1"/>
              </a:solidFill>
              <a:effectLst/>
              <a:latin typeface="+mn-lt"/>
              <a:ea typeface="+mn-ea"/>
              <a:cs typeface="+mn-cs"/>
            </a:endParaRPr>
          </a:p>
          <a:p>
            <a:r>
              <a:rPr lang="fr-FR" altLang="zh-CN" sz="1200" kern="1200" dirty="0">
                <a:solidFill>
                  <a:schemeClr val="tx1"/>
                </a:solidFill>
                <a:effectLst/>
                <a:latin typeface="+mn-lt"/>
                <a:ea typeface="+mn-ea"/>
                <a:cs typeface="+mn-cs"/>
              </a:rPr>
              <a:t>Après ce système proposé, le robot obtient bien une carte de segmentation où différente partie est représentée par une couleur différente. L’étape suivante est d’indiquer au robot quelle(s) couleur(s) appartiennent à un chemin, l’étape (pour trouver les labels appartenant à un chemin) se fait pour l’instant à la main au préalable (il s’agit donc une labellisation des routes). Une fois que c’est faite, le robot peut bien suivre son chemin en retrouvant la couleur correspondante.</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5A906ACB-0641-497D-A6F6-17171FCA9B16}" type="slidenum">
              <a:rPr lang="fr-FR" smtClean="0"/>
              <a:t>5</a:t>
            </a:fld>
            <a:endParaRPr lang="fr-F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fr-FR" altLang="zh-CN" sz="1200" kern="1200" dirty="0">
                <a:solidFill>
                  <a:schemeClr val="tx1"/>
                </a:solidFill>
                <a:effectLst/>
                <a:latin typeface="+mn-lt"/>
                <a:ea typeface="+mn-ea"/>
                <a:cs typeface="+mn-cs"/>
              </a:rPr>
              <a:t>Premièrement, nous avons extrait 12 « textons » pour tous type d’objets (textures/couleur), il n’y a qu’un seul « </a:t>
            </a:r>
            <a:r>
              <a:rPr lang="fr-FR" altLang="zh-CN" sz="1200" kern="1200" dirty="0" err="1">
                <a:solidFill>
                  <a:schemeClr val="tx1"/>
                </a:solidFill>
                <a:effectLst/>
                <a:latin typeface="+mn-lt"/>
                <a:ea typeface="+mn-ea"/>
                <a:cs typeface="+mn-cs"/>
              </a:rPr>
              <a:t>texton</a:t>
            </a:r>
            <a:r>
              <a:rPr lang="fr-FR" altLang="zh-CN" sz="1200" kern="1200" dirty="0">
                <a:solidFill>
                  <a:schemeClr val="tx1"/>
                </a:solidFill>
                <a:effectLst/>
                <a:latin typeface="+mn-lt"/>
                <a:ea typeface="+mn-ea"/>
                <a:cs typeface="+mn-cs"/>
              </a:rPr>
              <a:t> » corresponds à un chemin. Le nombre de clusters du K-</a:t>
            </a:r>
            <a:r>
              <a:rPr lang="fr-FR" altLang="zh-CN" sz="1200" kern="1200" dirty="0" err="1">
                <a:solidFill>
                  <a:schemeClr val="tx1"/>
                </a:solidFill>
                <a:effectLst/>
                <a:latin typeface="+mn-lt"/>
                <a:ea typeface="+mn-ea"/>
                <a:cs typeface="+mn-cs"/>
              </a:rPr>
              <a:t>means</a:t>
            </a:r>
            <a:r>
              <a:rPr lang="fr-FR" altLang="zh-CN" sz="1200" kern="1200" dirty="0">
                <a:solidFill>
                  <a:schemeClr val="tx1"/>
                </a:solidFill>
                <a:effectLst/>
                <a:latin typeface="+mn-lt"/>
                <a:ea typeface="+mn-ea"/>
                <a:cs typeface="+mn-cs"/>
              </a:rPr>
              <a:t> des histogrammes est 8. Les résultats sur les images de test ne sont pas satisfaisants (plusieurs types de chemin ne sont pas détectés) et nous trouvons qu’un seul « textons » n’est pas représentatif pour tous types de chemin (voir figure 1). </a:t>
            </a: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fr-FR"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fr-FR" altLang="zh-CN" sz="1200" kern="1200" dirty="0">
                <a:solidFill>
                  <a:schemeClr val="tx1"/>
                </a:solidFill>
                <a:effectLst/>
                <a:latin typeface="+mn-lt"/>
                <a:ea typeface="+mn-ea"/>
                <a:cs typeface="+mn-cs"/>
              </a:rPr>
              <a:t>Pour essayer de détecter les différents types de chemin, nous avons décidé d’ajouter plus de « </a:t>
            </a:r>
            <a:r>
              <a:rPr lang="fr-FR" altLang="zh-CN" sz="1200" kern="1200" dirty="0" err="1">
                <a:solidFill>
                  <a:schemeClr val="tx1"/>
                </a:solidFill>
                <a:effectLst/>
                <a:latin typeface="+mn-lt"/>
                <a:ea typeface="+mn-ea"/>
                <a:cs typeface="+mn-cs"/>
              </a:rPr>
              <a:t>texons</a:t>
            </a:r>
            <a:r>
              <a:rPr lang="fr-FR" altLang="zh-CN" sz="1200" kern="1200" dirty="0">
                <a:solidFill>
                  <a:schemeClr val="tx1"/>
                </a:solidFill>
                <a:effectLst/>
                <a:latin typeface="+mn-lt"/>
                <a:ea typeface="+mn-ea"/>
                <a:cs typeface="+mn-cs"/>
              </a:rPr>
              <a:t> » extraits des textures/couleurs variés venant des différents chemins dans la base. Par conséquent, le nombre de clusters des descripteurs s’augmente à 16 et 12 (au lieu de 8 précédemment) pour le nombre de clusters des histogrammes. Nous faisons une fusion de clusters qui rassemble toutes les classes appartenant à un chemin (nous leur attribuons une même couleur à la sorte). A la vue des résultats, le système est capable de plus de types de chemin. Nous ne voyons cependant pas une amélioration conséquente et le nombre de fausses détections s’accroit.</a:t>
            </a:r>
            <a:endParaRPr lang="zh-CN" altLang="zh-CN" sz="1200" kern="1200" dirty="0">
              <a:solidFill>
                <a:schemeClr val="tx1"/>
              </a:solidFill>
              <a:effectLst/>
              <a:latin typeface="+mn-lt"/>
              <a:ea typeface="+mn-ea"/>
              <a:cs typeface="+mn-cs"/>
            </a:endParaRPr>
          </a:p>
          <a:p>
            <a:endParaRPr lang="en-US" dirty="0"/>
          </a:p>
        </p:txBody>
      </p:sp>
      <p:sp>
        <p:nvSpPr>
          <p:cNvPr id="4" name="灯片编号占位符 3"/>
          <p:cNvSpPr>
            <a:spLocks noGrp="1"/>
          </p:cNvSpPr>
          <p:nvPr>
            <p:ph type="sldNum" sz="quarter" idx="10"/>
          </p:nvPr>
        </p:nvSpPr>
        <p:spPr/>
        <p:txBody>
          <a:bodyPr/>
          <a:lstStyle/>
          <a:p>
            <a:fld id="{5A906ACB-0641-497D-A6F6-17171FCA9B16}" type="slidenum">
              <a:rPr lang="fr-FR" smtClean="0"/>
              <a:t>6</a:t>
            </a:fld>
            <a:endParaRPr lang="fr-F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Pour aller plus loin, nous appliquons un filtrage pour enlever de fausses détections. Ce filtrage se divise sur deux étapes : D’abord nous faisons le filtrage morphologique (une érosion puis une dilatation, la structure élémentaire est une ellipse de taille 6% et 10% de la taille de l’image. Ensuite, nous supposons que les chemins se situent majoritairement sur 60% en bas dans l’image, nous enlevons donc toutes les fausses détections au-dessus.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Pour aller plus loin, nous appliquons un filtrage pour enlever de fausses détections. Ce filtrage se divise sur deux étapes : D’abord nous faisons le filtrage morphologique (une érosion puis une dilatation, la structure élémentaire est une ellipse de taille 6% et 10% de la taille de l’image. Ensuite, nous supposons que les chemins se situent majoritairement sur 60% en bas dans l’image, nous enlevons donc toutes les fausses détections au-dessus.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fr-FR" altLang="en-US" sz="1200" kern="1200" dirty="0">
                <a:solidFill>
                  <a:schemeClr val="tx1"/>
                </a:solidFill>
                <a:effectLst/>
                <a:latin typeface="+mn-lt"/>
                <a:ea typeface="+mn-ea"/>
                <a:cs typeface="+mn-cs"/>
              </a:rPr>
              <a:t> </a:t>
            </a:r>
          </a:p>
          <a:p>
            <a:r>
              <a:rPr lang="fr-FR" altLang="en-US" sz="1200" kern="1200" dirty="0">
                <a:solidFill>
                  <a:schemeClr val="tx1"/>
                </a:solidFill>
                <a:effectLst/>
                <a:latin typeface="+mn-lt"/>
                <a:ea typeface="+mn-ea"/>
                <a:cs typeface="+mn-cs"/>
              </a:rPr>
              <a:t>Figure 9 : Exemple positif 1.</a:t>
            </a:r>
          </a:p>
          <a:p>
            <a:r>
              <a:rPr lang="fr-FR" altLang="en-US" sz="1200" kern="1200" dirty="0">
                <a:solidFill>
                  <a:schemeClr val="tx1"/>
                </a:solidFill>
                <a:effectLst/>
                <a:latin typeface="+mn-lt"/>
                <a:ea typeface="+mn-ea"/>
                <a:cs typeface="+mn-cs"/>
              </a:rPr>
              <a:t> </a:t>
            </a:r>
          </a:p>
          <a:p>
            <a:r>
              <a:rPr lang="fr-FR" altLang="en-US" sz="1200" kern="1200" dirty="0">
                <a:solidFill>
                  <a:schemeClr val="tx1"/>
                </a:solidFill>
                <a:effectLst/>
                <a:latin typeface="+mn-lt"/>
                <a:ea typeface="+mn-ea"/>
                <a:cs typeface="+mn-cs"/>
              </a:rPr>
              <a:t>Figure 10  : Exemple positif 2.</a:t>
            </a:r>
          </a:p>
          <a:p>
            <a:endParaRPr lang="fr-FR" altLang="en-US" sz="1200" kern="1200" dirty="0">
              <a:solidFill>
                <a:schemeClr val="tx1"/>
              </a:solidFill>
              <a:effectLst/>
              <a:latin typeface="+mn-lt"/>
              <a:ea typeface="+mn-ea"/>
              <a:cs typeface="+mn-cs"/>
            </a:endParaRPr>
          </a:p>
          <a:p>
            <a:r>
              <a:rPr lang="fr-FR" altLang="en-US" sz="1200" kern="1200" dirty="0">
                <a:solidFill>
                  <a:schemeClr val="tx1"/>
                </a:solidFill>
                <a:effectLst/>
                <a:latin typeface="+mn-lt"/>
                <a:ea typeface="+mn-ea"/>
                <a:cs typeface="+mn-cs"/>
              </a:rPr>
              <a:t> </a:t>
            </a:r>
          </a:p>
          <a:p>
            <a:r>
              <a:rPr lang="fr-FR" altLang="en-US" sz="1200" kern="1200" dirty="0">
                <a:solidFill>
                  <a:schemeClr val="tx1"/>
                </a:solidFill>
                <a:effectLst/>
                <a:latin typeface="+mn-lt"/>
                <a:ea typeface="+mn-ea"/>
                <a:cs typeface="+mn-cs"/>
              </a:rPr>
              <a:t>Figure 11. Exemple négatif 1 sur le route de gravier.</a:t>
            </a:r>
          </a:p>
          <a:p>
            <a:r>
              <a:rPr lang="fr-FR" altLang="en-US" sz="1200" kern="1200" dirty="0">
                <a:solidFill>
                  <a:schemeClr val="tx1"/>
                </a:solidFill>
                <a:effectLst/>
                <a:latin typeface="+mn-lt"/>
                <a:ea typeface="+mn-ea"/>
                <a:cs typeface="+mn-cs"/>
              </a:rPr>
              <a:t> </a:t>
            </a:r>
          </a:p>
          <a:p>
            <a:r>
              <a:rPr lang="fr-FR" altLang="en-US" sz="1200" kern="1200" dirty="0">
                <a:solidFill>
                  <a:schemeClr val="tx1"/>
                </a:solidFill>
                <a:effectLst/>
                <a:latin typeface="+mn-lt"/>
                <a:ea typeface="+mn-ea"/>
                <a:cs typeface="+mn-cs"/>
              </a:rPr>
              <a:t>Figure 12 Exemple négatif 2 sur le route réfectant la lumière. </a:t>
            </a:r>
          </a:p>
          <a:p>
            <a:endParaRPr lang="fr-FR" altLang="en-US"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5A906ACB-0641-497D-A6F6-17171FCA9B16}" type="slidenum">
              <a:rPr lang="fr-FR" smtClean="0"/>
              <a:t>9</a:t>
            </a:fld>
            <a:endParaRPr lang="fr-F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5A906ACB-0641-497D-A6F6-17171FCA9B16}" type="slidenum">
              <a:rPr lang="fr-FR" smtClean="0"/>
              <a:t>10</a:t>
            </a:fld>
            <a:endParaRPr lang="fr-F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5A906ACB-0641-497D-A6F6-17171FCA9B16}" type="slidenum">
              <a:rPr lang="fr-FR" smtClean="0"/>
              <a:t>11</a:t>
            </a:fld>
            <a:endParaRPr lang="fr-F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uverture">
    <p:spTree>
      <p:nvGrpSpPr>
        <p:cNvPr id="1" name=""/>
        <p:cNvGrpSpPr/>
        <p:nvPr/>
      </p:nvGrpSpPr>
      <p:grpSpPr>
        <a:xfrm>
          <a:off x="0" y="0"/>
          <a:ext cx="0" cy="0"/>
          <a:chOff x="0" y="0"/>
          <a:chExt cx="0" cy="0"/>
        </a:xfrm>
      </p:grpSpPr>
      <p:sp>
        <p:nvSpPr>
          <p:cNvPr id="4" name="Rectangle 3"/>
          <p:cNvSpPr/>
          <p:nvPr userDrawn="1"/>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Forme libre 26"/>
          <p:cNvSpPr/>
          <p:nvPr userDrawn="1"/>
        </p:nvSpPr>
        <p:spPr>
          <a:xfrm rot="8100000">
            <a:off x="615594" y="2990457"/>
            <a:ext cx="3639216" cy="4029858"/>
          </a:xfrm>
          <a:custGeom>
            <a:avLst/>
            <a:gdLst>
              <a:gd name="connsiteX0" fmla="*/ 0 w 3639216"/>
              <a:gd name="connsiteY0" fmla="*/ 4029858 h 4029858"/>
              <a:gd name="connsiteX1" fmla="*/ 0 w 3639216"/>
              <a:gd name="connsiteY1" fmla="*/ 2386471 h 4029858"/>
              <a:gd name="connsiteX2" fmla="*/ 0 w 3639216"/>
              <a:gd name="connsiteY2" fmla="*/ 0 h 4029858"/>
              <a:gd name="connsiteX3" fmla="*/ 3639216 w 3639216"/>
              <a:gd name="connsiteY3" fmla="*/ 3639216 h 4029858"/>
              <a:gd name="connsiteX4" fmla="*/ 3248574 w 3639216"/>
              <a:gd name="connsiteY4" fmla="*/ 4029858 h 4029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9216" h="4029858">
                <a:moveTo>
                  <a:pt x="0" y="4029858"/>
                </a:moveTo>
                <a:lnTo>
                  <a:pt x="0" y="2386471"/>
                </a:lnTo>
                <a:lnTo>
                  <a:pt x="0" y="0"/>
                </a:lnTo>
                <a:lnTo>
                  <a:pt x="3639216" y="3639216"/>
                </a:lnTo>
                <a:lnTo>
                  <a:pt x="3248574" y="4029858"/>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Forme libre 27"/>
          <p:cNvSpPr/>
          <p:nvPr userDrawn="1"/>
        </p:nvSpPr>
        <p:spPr>
          <a:xfrm rot="8100000">
            <a:off x="-2098600" y="-475418"/>
            <a:ext cx="6492725" cy="3246363"/>
          </a:xfrm>
          <a:custGeom>
            <a:avLst/>
            <a:gdLst>
              <a:gd name="connsiteX0" fmla="*/ 3244147 w 6492725"/>
              <a:gd name="connsiteY0" fmla="*/ 3244147 h 3246363"/>
              <a:gd name="connsiteX1" fmla="*/ 0 w 6492725"/>
              <a:gd name="connsiteY1" fmla="*/ 0 h 3246363"/>
              <a:gd name="connsiteX2" fmla="*/ 3244147 w 6492725"/>
              <a:gd name="connsiteY2" fmla="*/ 0 h 3246363"/>
              <a:gd name="connsiteX3" fmla="*/ 3246363 w 6492725"/>
              <a:gd name="connsiteY3" fmla="*/ 3246363 h 3246363"/>
              <a:gd name="connsiteX4" fmla="*/ 3244148 w 6492725"/>
              <a:gd name="connsiteY4" fmla="*/ 3244148 h 3246363"/>
              <a:gd name="connsiteX5" fmla="*/ 3244148 w 6492725"/>
              <a:gd name="connsiteY5" fmla="*/ 0 h 3246363"/>
              <a:gd name="connsiteX6" fmla="*/ 6492725 w 6492725"/>
              <a:gd name="connsiteY6" fmla="*/ 0 h 3246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92725" h="3246363">
                <a:moveTo>
                  <a:pt x="3244147" y="3244147"/>
                </a:moveTo>
                <a:lnTo>
                  <a:pt x="0" y="0"/>
                </a:lnTo>
                <a:lnTo>
                  <a:pt x="3244147" y="0"/>
                </a:lnTo>
                <a:close/>
                <a:moveTo>
                  <a:pt x="3246363" y="3246363"/>
                </a:moveTo>
                <a:lnTo>
                  <a:pt x="3244148" y="3244148"/>
                </a:lnTo>
                <a:lnTo>
                  <a:pt x="3244148" y="0"/>
                </a:lnTo>
                <a:lnTo>
                  <a:pt x="6492725"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Forme libre 28"/>
          <p:cNvSpPr/>
          <p:nvPr userDrawn="1"/>
        </p:nvSpPr>
        <p:spPr>
          <a:xfrm rot="2700000">
            <a:off x="4980926" y="-217905"/>
            <a:ext cx="5213039" cy="6463568"/>
          </a:xfrm>
          <a:custGeom>
            <a:avLst/>
            <a:gdLst>
              <a:gd name="connsiteX0" fmla="*/ 0 w 5213039"/>
              <a:gd name="connsiteY0" fmla="*/ 1576035 h 6463568"/>
              <a:gd name="connsiteX1" fmla="*/ 1576035 w 5213039"/>
              <a:gd name="connsiteY1" fmla="*/ 0 h 6463568"/>
              <a:gd name="connsiteX2" fmla="*/ 5213039 w 5213039"/>
              <a:gd name="connsiteY2" fmla="*/ 3637004 h 6463568"/>
              <a:gd name="connsiteX3" fmla="*/ 3642725 w 5213039"/>
              <a:gd name="connsiteY3" fmla="*/ 5207318 h 6463568"/>
              <a:gd name="connsiteX4" fmla="*/ 2386474 w 5213039"/>
              <a:gd name="connsiteY4" fmla="*/ 6463568 h 6463568"/>
              <a:gd name="connsiteX5" fmla="*/ 0 w 5213039"/>
              <a:gd name="connsiteY5" fmla="*/ 6463568 h 6463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13039" h="6463568">
                <a:moveTo>
                  <a:pt x="0" y="1576035"/>
                </a:moveTo>
                <a:lnTo>
                  <a:pt x="1576035" y="0"/>
                </a:lnTo>
                <a:lnTo>
                  <a:pt x="5213039" y="3637004"/>
                </a:lnTo>
                <a:lnTo>
                  <a:pt x="3642725" y="5207318"/>
                </a:lnTo>
                <a:lnTo>
                  <a:pt x="2386474" y="6463568"/>
                </a:lnTo>
                <a:lnTo>
                  <a:pt x="0" y="646356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Espace réservé de la date 7"/>
          <p:cNvSpPr>
            <a:spLocks noGrp="1"/>
          </p:cNvSpPr>
          <p:nvPr>
            <p:ph type="dt" sz="half" idx="10"/>
          </p:nvPr>
        </p:nvSpPr>
        <p:spPr bwMode="gray">
          <a:xfrm>
            <a:off x="-1" y="5002020"/>
            <a:ext cx="265114" cy="135000"/>
          </a:xfrm>
        </p:spPr>
        <p:txBody>
          <a:bodyPr/>
          <a:lstStyle>
            <a:lvl1pPr>
              <a:defRPr>
                <a:solidFill>
                  <a:schemeClr val="bg1">
                    <a:alpha val="0"/>
                  </a:schemeClr>
                </a:solidFill>
              </a:defRPr>
            </a:lvl1pPr>
          </a:lstStyle>
          <a:p>
            <a:fld id="{2D54133B-371A-451E-83B0-12E77C669547}" type="datetime1">
              <a:rPr lang="fr-FR" smtClean="0"/>
              <a:t>01/03/2018</a:t>
            </a:fld>
            <a:endParaRPr lang="fr-FR" dirty="0"/>
          </a:p>
        </p:txBody>
      </p:sp>
      <p:sp>
        <p:nvSpPr>
          <p:cNvPr id="11" name="Espace réservé du numéro de diapositive 10"/>
          <p:cNvSpPr>
            <a:spLocks noGrp="1"/>
          </p:cNvSpPr>
          <p:nvPr>
            <p:ph type="sldNum" sz="quarter" idx="11"/>
          </p:nvPr>
        </p:nvSpPr>
        <p:spPr bwMode="gray">
          <a:xfrm>
            <a:off x="-1" y="5002020"/>
            <a:ext cx="266400" cy="135000"/>
          </a:xfrm>
        </p:spPr>
        <p:txBody>
          <a:bodyPr/>
          <a:lstStyle>
            <a:lvl1pPr>
              <a:defRPr sz="100">
                <a:solidFill>
                  <a:schemeClr val="bg1">
                    <a:alpha val="0"/>
                  </a:schemeClr>
                </a:solidFill>
              </a:defRPr>
            </a:lvl1pPr>
          </a:lstStyle>
          <a:p>
            <a:fld id="{10C140CD-8AED-46FF-A9A2-77308F3F39AE}" type="slidenum">
              <a:rPr lang="fr-FR" smtClean="0"/>
              <a:t>‹#›</a:t>
            </a:fld>
            <a:endParaRPr lang="fr-FR"/>
          </a:p>
        </p:txBody>
      </p:sp>
      <p:sp>
        <p:nvSpPr>
          <p:cNvPr id="12" name="Espace réservé du pied de page 11"/>
          <p:cNvSpPr>
            <a:spLocks noGrp="1"/>
          </p:cNvSpPr>
          <p:nvPr>
            <p:ph type="ftr" sz="quarter" idx="12"/>
          </p:nvPr>
        </p:nvSpPr>
        <p:spPr bwMode="gray">
          <a:xfrm>
            <a:off x="-1" y="5002020"/>
            <a:ext cx="266400" cy="135000"/>
          </a:xfrm>
        </p:spPr>
        <p:txBody>
          <a:bodyPr/>
          <a:lstStyle>
            <a:lvl1pPr>
              <a:defRPr sz="100">
                <a:solidFill>
                  <a:schemeClr val="bg1">
                    <a:alpha val="0"/>
                  </a:schemeClr>
                </a:solidFill>
              </a:defRPr>
            </a:lvl1pPr>
          </a:lstStyle>
          <a:p>
            <a:r>
              <a:rPr lang="en-US"/>
              <a:t>Markov Random Fields for Super-resolution and Texture Synthesis</a:t>
            </a:r>
            <a:endParaRPr lang="fr-FR" dirty="0"/>
          </a:p>
        </p:txBody>
      </p:sp>
      <p:sp>
        <p:nvSpPr>
          <p:cNvPr id="15" name="Espace réservé du texte 3"/>
          <p:cNvSpPr>
            <a:spLocks noGrp="1"/>
          </p:cNvSpPr>
          <p:nvPr>
            <p:ph type="body" sz="quarter" idx="13" hasCustomPrompt="1"/>
          </p:nvPr>
        </p:nvSpPr>
        <p:spPr bwMode="gray">
          <a:xfrm>
            <a:off x="3203577" y="688180"/>
            <a:ext cx="5251448" cy="3359945"/>
          </a:xfrm>
        </p:spPr>
        <p:txBody>
          <a:bodyPr anchor="ctr" anchorCtr="0"/>
          <a:lstStyle>
            <a:lvl1pPr algn="r">
              <a:defRPr sz="3400" b="1" cap="all">
                <a:solidFill>
                  <a:schemeClr val="bg1"/>
                </a:solidFill>
              </a:defRPr>
            </a:lvl1pPr>
            <a:lvl2pPr algn="r">
              <a:defRPr sz="3400" b="0" cap="all">
                <a:solidFill>
                  <a:schemeClr val="bg1"/>
                </a:solidFill>
              </a:defRPr>
            </a:lvl2pPr>
          </a:lstStyle>
          <a:p>
            <a:pPr lvl="0"/>
            <a:r>
              <a:rPr lang="fr-FR" dirty="0"/>
              <a:t>TITRE</a:t>
            </a:r>
          </a:p>
          <a:p>
            <a:pPr lvl="1"/>
            <a:r>
              <a:rPr lang="fr-FR" dirty="0"/>
              <a:t>TITRE</a:t>
            </a:r>
          </a:p>
        </p:txBody>
      </p:sp>
      <p:pic>
        <p:nvPicPr>
          <p:cNvPr id="30" name="Image 29" descr="logo_couv_1.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gray">
          <a:xfrm>
            <a:off x="516754" y="507900"/>
            <a:ext cx="1944000" cy="1145384"/>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hapitre">
    <p:spTree>
      <p:nvGrpSpPr>
        <p:cNvPr id="1" name=""/>
        <p:cNvGrpSpPr/>
        <p:nvPr/>
      </p:nvGrpSpPr>
      <p:grpSpPr>
        <a:xfrm>
          <a:off x="0" y="0"/>
          <a:ext cx="0" cy="0"/>
          <a:chOff x="0" y="0"/>
          <a:chExt cx="0" cy="0"/>
        </a:xfrm>
      </p:grpSpPr>
      <p:sp>
        <p:nvSpPr>
          <p:cNvPr id="25" name="Forme libre 24"/>
          <p:cNvSpPr/>
          <p:nvPr userDrawn="1"/>
        </p:nvSpPr>
        <p:spPr>
          <a:xfrm>
            <a:off x="0" y="0"/>
            <a:ext cx="3810001" cy="2664618"/>
          </a:xfrm>
          <a:custGeom>
            <a:avLst/>
            <a:gdLst>
              <a:gd name="connsiteX0" fmla="*/ 0 w 3810001"/>
              <a:gd name="connsiteY0" fmla="*/ 0 h 2664618"/>
              <a:gd name="connsiteX1" fmla="*/ 3810001 w 3810001"/>
              <a:gd name="connsiteY1" fmla="*/ 0 h 2664618"/>
              <a:gd name="connsiteX2" fmla="*/ 1145383 w 3810001"/>
              <a:gd name="connsiteY2" fmla="*/ 2664618 h 2664618"/>
              <a:gd name="connsiteX3" fmla="*/ 0 w 3810001"/>
              <a:gd name="connsiteY3" fmla="*/ 1519236 h 2664618"/>
              <a:gd name="connsiteX4" fmla="*/ 0 w 3810001"/>
              <a:gd name="connsiteY4" fmla="*/ 0 h 2664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01" h="2664618">
                <a:moveTo>
                  <a:pt x="0" y="0"/>
                </a:moveTo>
                <a:lnTo>
                  <a:pt x="3810001" y="0"/>
                </a:lnTo>
                <a:lnTo>
                  <a:pt x="1145383" y="2664618"/>
                </a:lnTo>
                <a:lnTo>
                  <a:pt x="0" y="1519236"/>
                </a:lnTo>
                <a:lnTo>
                  <a:pt x="0" y="0"/>
                </a:lnTo>
                <a:close/>
              </a:path>
            </a:pathLst>
          </a:custGeom>
          <a:solidFill>
            <a:schemeClr val="bg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Forme libre 25"/>
          <p:cNvSpPr/>
          <p:nvPr userDrawn="1"/>
        </p:nvSpPr>
        <p:spPr>
          <a:xfrm>
            <a:off x="1145383" y="0"/>
            <a:ext cx="7998617" cy="5143500"/>
          </a:xfrm>
          <a:custGeom>
            <a:avLst/>
            <a:gdLst>
              <a:gd name="connsiteX0" fmla="*/ 2664618 w 7998617"/>
              <a:gd name="connsiteY0" fmla="*/ 0 h 5143500"/>
              <a:gd name="connsiteX1" fmla="*/ 7998617 w 7998617"/>
              <a:gd name="connsiteY1" fmla="*/ 0 h 5143500"/>
              <a:gd name="connsiteX2" fmla="*/ 7998617 w 7998617"/>
              <a:gd name="connsiteY2" fmla="*/ 5143500 h 5143500"/>
              <a:gd name="connsiteX3" fmla="*/ 2478882 w 7998617"/>
              <a:gd name="connsiteY3" fmla="*/ 5143500 h 5143500"/>
              <a:gd name="connsiteX4" fmla="*/ 0 w 7998617"/>
              <a:gd name="connsiteY4" fmla="*/ 2664618 h 5143500"/>
              <a:gd name="connsiteX5" fmla="*/ 2664618 w 7998617"/>
              <a:gd name="connsiteY5" fmla="*/ 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98617" h="5143500">
                <a:moveTo>
                  <a:pt x="2664618" y="0"/>
                </a:moveTo>
                <a:lnTo>
                  <a:pt x="7998617" y="0"/>
                </a:lnTo>
                <a:lnTo>
                  <a:pt x="7998617" y="5143500"/>
                </a:lnTo>
                <a:lnTo>
                  <a:pt x="2478882" y="5143500"/>
                </a:lnTo>
                <a:lnTo>
                  <a:pt x="0" y="2664618"/>
                </a:lnTo>
                <a:lnTo>
                  <a:pt x="2664618" y="0"/>
                </a:lnTo>
                <a:close/>
              </a:path>
            </a:pathLst>
          </a:cu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Espace réservé de la date 7"/>
          <p:cNvSpPr>
            <a:spLocks noGrp="1"/>
          </p:cNvSpPr>
          <p:nvPr>
            <p:ph type="dt" sz="half" idx="10"/>
          </p:nvPr>
        </p:nvSpPr>
        <p:spPr bwMode="gray">
          <a:xfrm>
            <a:off x="-1" y="5002020"/>
            <a:ext cx="265114" cy="135000"/>
          </a:xfrm>
        </p:spPr>
        <p:txBody>
          <a:bodyPr/>
          <a:lstStyle>
            <a:lvl1pPr>
              <a:defRPr>
                <a:solidFill>
                  <a:schemeClr val="bg1">
                    <a:alpha val="0"/>
                  </a:schemeClr>
                </a:solidFill>
              </a:defRPr>
            </a:lvl1pPr>
          </a:lstStyle>
          <a:p>
            <a:fld id="{2071B99B-66F4-44C1-85BA-391C8832129F}" type="datetime1">
              <a:rPr lang="fr-FR" smtClean="0"/>
              <a:t>01/03/2018</a:t>
            </a:fld>
            <a:endParaRPr lang="fr-FR"/>
          </a:p>
        </p:txBody>
      </p:sp>
      <p:sp>
        <p:nvSpPr>
          <p:cNvPr id="11" name="Espace réservé du numéro de diapositive 10"/>
          <p:cNvSpPr>
            <a:spLocks noGrp="1"/>
          </p:cNvSpPr>
          <p:nvPr>
            <p:ph type="sldNum" sz="quarter" idx="11"/>
          </p:nvPr>
        </p:nvSpPr>
        <p:spPr bwMode="gray">
          <a:xfrm>
            <a:off x="-1" y="5002020"/>
            <a:ext cx="266400" cy="135000"/>
          </a:xfrm>
        </p:spPr>
        <p:txBody>
          <a:bodyPr/>
          <a:lstStyle>
            <a:lvl1pPr>
              <a:defRPr sz="100">
                <a:solidFill>
                  <a:schemeClr val="bg1">
                    <a:alpha val="0"/>
                  </a:schemeClr>
                </a:solidFill>
              </a:defRPr>
            </a:lvl1pPr>
          </a:lstStyle>
          <a:p>
            <a:fld id="{10C140CD-8AED-46FF-A9A2-77308F3F39AE}" type="slidenum">
              <a:rPr lang="fr-FR" smtClean="0"/>
              <a:t>‹#›</a:t>
            </a:fld>
            <a:endParaRPr lang="fr-FR"/>
          </a:p>
        </p:txBody>
      </p:sp>
      <p:sp>
        <p:nvSpPr>
          <p:cNvPr id="12" name="Espace réservé du pied de page 11"/>
          <p:cNvSpPr>
            <a:spLocks noGrp="1"/>
          </p:cNvSpPr>
          <p:nvPr>
            <p:ph type="ftr" sz="quarter" idx="12"/>
          </p:nvPr>
        </p:nvSpPr>
        <p:spPr bwMode="gray">
          <a:xfrm>
            <a:off x="-1" y="5002020"/>
            <a:ext cx="266400" cy="135000"/>
          </a:xfrm>
        </p:spPr>
        <p:txBody>
          <a:bodyPr/>
          <a:lstStyle>
            <a:lvl1pPr>
              <a:defRPr sz="100">
                <a:solidFill>
                  <a:schemeClr val="bg1">
                    <a:alpha val="0"/>
                  </a:schemeClr>
                </a:solidFill>
              </a:defRPr>
            </a:lvl1pPr>
          </a:lstStyle>
          <a:p>
            <a:r>
              <a:rPr lang="en-US"/>
              <a:t>Markov Random Fields for Super-resolution and Texture Synthesis</a:t>
            </a:r>
            <a:endParaRPr lang="fr-FR" dirty="0"/>
          </a:p>
        </p:txBody>
      </p:sp>
      <p:sp>
        <p:nvSpPr>
          <p:cNvPr id="15" name="Espace réservé du texte 3"/>
          <p:cNvSpPr>
            <a:spLocks noGrp="1"/>
          </p:cNvSpPr>
          <p:nvPr>
            <p:ph type="body" sz="quarter" idx="13" hasCustomPrompt="1"/>
          </p:nvPr>
        </p:nvSpPr>
        <p:spPr bwMode="gray">
          <a:xfrm>
            <a:off x="1373189" y="688180"/>
            <a:ext cx="7081836" cy="3369470"/>
          </a:xfrm>
        </p:spPr>
        <p:txBody>
          <a:bodyPr anchor="ctr" anchorCtr="0"/>
          <a:lstStyle>
            <a:lvl1pPr algn="r">
              <a:defRPr sz="3400" b="0" cap="all">
                <a:solidFill>
                  <a:schemeClr val="bg1"/>
                </a:solidFill>
              </a:defRPr>
            </a:lvl1pPr>
            <a:lvl2pPr algn="r">
              <a:defRPr sz="3400" b="1" cap="all">
                <a:solidFill>
                  <a:schemeClr val="bg1"/>
                </a:solidFill>
              </a:defRPr>
            </a:lvl2pPr>
          </a:lstStyle>
          <a:p>
            <a:pPr lvl="0"/>
            <a:r>
              <a:rPr lang="fr-FR" dirty="0"/>
              <a:t>Chapitre</a:t>
            </a:r>
          </a:p>
          <a:p>
            <a:pPr lvl="1"/>
            <a:r>
              <a:rPr lang="fr-FR" dirty="0"/>
              <a:t>Chapitre</a:t>
            </a:r>
          </a:p>
        </p:txBody>
      </p:sp>
      <p:pic>
        <p:nvPicPr>
          <p:cNvPr id="27" name="Image 26" descr="logo_couv_1.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gray">
          <a:xfrm>
            <a:off x="539552" y="3953662"/>
            <a:ext cx="1224000" cy="721168"/>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ommaire">
    <p:spTree>
      <p:nvGrpSpPr>
        <p:cNvPr id="1" name=""/>
        <p:cNvGrpSpPr/>
        <p:nvPr/>
      </p:nvGrpSpPr>
      <p:grpSpPr>
        <a:xfrm>
          <a:off x="0" y="0"/>
          <a:ext cx="0" cy="0"/>
          <a:chOff x="0" y="0"/>
          <a:chExt cx="0" cy="0"/>
        </a:xfrm>
      </p:grpSpPr>
      <p:sp>
        <p:nvSpPr>
          <p:cNvPr id="16" name="Rectangle 15"/>
          <p:cNvSpPr/>
          <p:nvPr userDrawn="1"/>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Forme libre 14"/>
          <p:cNvSpPr/>
          <p:nvPr userDrawn="1"/>
        </p:nvSpPr>
        <p:spPr>
          <a:xfrm>
            <a:off x="1145383" y="0"/>
            <a:ext cx="7998617" cy="5143500"/>
          </a:xfrm>
          <a:custGeom>
            <a:avLst/>
            <a:gdLst>
              <a:gd name="connsiteX0" fmla="*/ 2664618 w 7998617"/>
              <a:gd name="connsiteY0" fmla="*/ 0 h 5143500"/>
              <a:gd name="connsiteX1" fmla="*/ 7998617 w 7998617"/>
              <a:gd name="connsiteY1" fmla="*/ 0 h 5143500"/>
              <a:gd name="connsiteX2" fmla="*/ 7998617 w 7998617"/>
              <a:gd name="connsiteY2" fmla="*/ 5143500 h 5143500"/>
              <a:gd name="connsiteX3" fmla="*/ 2478882 w 7998617"/>
              <a:gd name="connsiteY3" fmla="*/ 5143500 h 5143500"/>
              <a:gd name="connsiteX4" fmla="*/ 0 w 7998617"/>
              <a:gd name="connsiteY4" fmla="*/ 2664618 h 5143500"/>
              <a:gd name="connsiteX5" fmla="*/ 2664618 w 7998617"/>
              <a:gd name="connsiteY5" fmla="*/ 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98617" h="5143500">
                <a:moveTo>
                  <a:pt x="2664618" y="0"/>
                </a:moveTo>
                <a:lnTo>
                  <a:pt x="7998617" y="0"/>
                </a:lnTo>
                <a:lnTo>
                  <a:pt x="7998617" y="5143500"/>
                </a:lnTo>
                <a:lnTo>
                  <a:pt x="2478882" y="5143500"/>
                </a:lnTo>
                <a:lnTo>
                  <a:pt x="0" y="2664618"/>
                </a:lnTo>
                <a:lnTo>
                  <a:pt x="2664618" y="0"/>
                </a:lnTo>
                <a:close/>
              </a:path>
            </a:pathLst>
          </a:cu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Forme libre 13"/>
          <p:cNvSpPr/>
          <p:nvPr userDrawn="1"/>
        </p:nvSpPr>
        <p:spPr>
          <a:xfrm>
            <a:off x="0" y="2664618"/>
            <a:ext cx="3624265" cy="2478882"/>
          </a:xfrm>
          <a:custGeom>
            <a:avLst/>
            <a:gdLst>
              <a:gd name="connsiteX0" fmla="*/ 1145383 w 3624265"/>
              <a:gd name="connsiteY0" fmla="*/ 0 h 2478882"/>
              <a:gd name="connsiteX1" fmla="*/ 3624265 w 3624265"/>
              <a:gd name="connsiteY1" fmla="*/ 2478882 h 2478882"/>
              <a:gd name="connsiteX2" fmla="*/ 0 w 3624265"/>
              <a:gd name="connsiteY2" fmla="*/ 2478882 h 2478882"/>
              <a:gd name="connsiteX3" fmla="*/ 0 w 3624265"/>
              <a:gd name="connsiteY3" fmla="*/ 1145383 h 2478882"/>
              <a:gd name="connsiteX4" fmla="*/ 1145383 w 3624265"/>
              <a:gd name="connsiteY4" fmla="*/ 0 h 24788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4265" h="2478882">
                <a:moveTo>
                  <a:pt x="1145383" y="0"/>
                </a:moveTo>
                <a:lnTo>
                  <a:pt x="3624265" y="2478882"/>
                </a:lnTo>
                <a:lnTo>
                  <a:pt x="0" y="2478882"/>
                </a:lnTo>
                <a:lnTo>
                  <a:pt x="0" y="1145383"/>
                </a:lnTo>
                <a:lnTo>
                  <a:pt x="1145383" y="0"/>
                </a:lnTo>
                <a:close/>
              </a:path>
            </a:pathLst>
          </a:cu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texte 3"/>
          <p:cNvSpPr>
            <a:spLocks noGrp="1"/>
          </p:cNvSpPr>
          <p:nvPr>
            <p:ph type="body" sz="quarter" idx="13" hasCustomPrompt="1"/>
          </p:nvPr>
        </p:nvSpPr>
        <p:spPr bwMode="gray">
          <a:xfrm>
            <a:off x="4572000" y="736380"/>
            <a:ext cx="3883025" cy="4095970"/>
          </a:xfrm>
        </p:spPr>
        <p:txBody>
          <a:bodyPr anchor="t" anchorCtr="0"/>
          <a:lstStyle>
            <a:lvl1pPr marL="342900" indent="-342900" algn="l">
              <a:spcBef>
                <a:spcPts val="2400"/>
              </a:spcBef>
              <a:spcAft>
                <a:spcPts val="300"/>
              </a:spcAft>
              <a:buClr>
                <a:schemeClr val="bg2"/>
              </a:buClr>
              <a:buSzPct val="100000"/>
              <a:buFont typeface="+mj-lt"/>
              <a:buAutoNum type="arabicPeriod"/>
              <a:defRPr sz="1650" b="1" cap="all">
                <a:solidFill>
                  <a:schemeClr val="bg2"/>
                </a:solidFill>
              </a:defRPr>
            </a:lvl1pPr>
            <a:lvl2pPr marL="342265" indent="0" algn="l">
              <a:lnSpc>
                <a:spcPct val="130000"/>
              </a:lnSpc>
              <a:defRPr sz="1200" b="0" cap="none" baseline="0">
                <a:solidFill>
                  <a:schemeClr val="accent3"/>
                </a:solidFill>
              </a:defRPr>
            </a:lvl2pPr>
          </a:lstStyle>
          <a:p>
            <a:pPr lvl="0"/>
            <a:r>
              <a:rPr lang="fr-FR" dirty="0"/>
              <a:t>Texte de niveau 1</a:t>
            </a:r>
          </a:p>
          <a:p>
            <a:pPr lvl="1"/>
            <a:r>
              <a:rPr lang="fr-FR" dirty="0"/>
              <a:t>1.1 Deuxième niveau</a:t>
            </a:r>
          </a:p>
        </p:txBody>
      </p:sp>
      <p:sp>
        <p:nvSpPr>
          <p:cNvPr id="3" name="Titre 2"/>
          <p:cNvSpPr>
            <a:spLocks noGrp="1"/>
          </p:cNvSpPr>
          <p:nvPr>
            <p:ph type="title" hasCustomPrompt="1"/>
          </p:nvPr>
        </p:nvSpPr>
        <p:spPr bwMode="gray">
          <a:xfrm>
            <a:off x="539552" y="656897"/>
            <a:ext cx="2658318" cy="340202"/>
          </a:xfrm>
        </p:spPr>
        <p:txBody>
          <a:bodyPr/>
          <a:lstStyle>
            <a:lvl1pPr>
              <a:defRPr sz="2500" b="1" cap="all" baseline="0">
                <a:solidFill>
                  <a:schemeClr val="bg1"/>
                </a:solidFill>
              </a:defRPr>
            </a:lvl1pPr>
          </a:lstStyle>
          <a:p>
            <a:r>
              <a:rPr lang="fr-FR" dirty="0"/>
              <a:t>Titre</a:t>
            </a:r>
          </a:p>
        </p:txBody>
      </p:sp>
      <p:pic>
        <p:nvPicPr>
          <p:cNvPr id="17" name="Image 16" descr="logo_couv_1.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gray">
          <a:xfrm>
            <a:off x="539552" y="3953662"/>
            <a:ext cx="1224000" cy="721168"/>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a:xfrm>
            <a:off x="396000" y="0"/>
            <a:ext cx="7231938" cy="450000"/>
          </a:xfrm>
        </p:spPr>
        <p:txBody>
          <a:bodyPr/>
          <a:lstStyle/>
          <a:p>
            <a:r>
              <a:rPr lang="fr-FR" noProof="0" dirty="0"/>
              <a:t>Chapitre 0 : Titre</a:t>
            </a:r>
            <a:endParaRPr lang="fr-FR" dirty="0"/>
          </a:p>
        </p:txBody>
      </p:sp>
      <p:sp>
        <p:nvSpPr>
          <p:cNvPr id="9" name="Espace réservé du texte 8"/>
          <p:cNvSpPr>
            <a:spLocks noGrp="1"/>
          </p:cNvSpPr>
          <p:nvPr>
            <p:ph type="body" sz="quarter" idx="13" hasCustomPrompt="1"/>
          </p:nvPr>
        </p:nvSpPr>
        <p:spPr bwMode="gray">
          <a:xfrm>
            <a:off x="396000" y="443550"/>
            <a:ext cx="7231938" cy="276090"/>
          </a:xfrm>
        </p:spPr>
        <p:txBody>
          <a:bodyPr/>
          <a:lstStyle>
            <a:lvl1pPr>
              <a:defRPr sz="1600" cap="none" baseline="0">
                <a:solidFill>
                  <a:schemeClr val="tx1"/>
                </a:solidFill>
              </a:defRPr>
            </a:lvl1pPr>
          </a:lstStyle>
          <a:p>
            <a:pPr lvl="0"/>
            <a:r>
              <a:rPr lang="fr-FR" dirty="0"/>
              <a:t>0.0 Titre</a:t>
            </a:r>
          </a:p>
        </p:txBody>
      </p:sp>
      <p:sp>
        <p:nvSpPr>
          <p:cNvPr id="11" name="Espace réservé du contenu 2"/>
          <p:cNvSpPr>
            <a:spLocks noGrp="1"/>
          </p:cNvSpPr>
          <p:nvPr>
            <p:ph idx="14" hasCustomPrompt="1"/>
          </p:nvPr>
        </p:nvSpPr>
        <p:spPr bwMode="gray">
          <a:xfrm>
            <a:off x="396000" y="1055689"/>
            <a:ext cx="8359063" cy="3298824"/>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5" name="Espace réservé de la date 14"/>
          <p:cNvSpPr>
            <a:spLocks noGrp="1"/>
          </p:cNvSpPr>
          <p:nvPr>
            <p:ph type="dt" sz="half" idx="15"/>
          </p:nvPr>
        </p:nvSpPr>
        <p:spPr/>
        <p:txBody>
          <a:bodyPr/>
          <a:lstStyle/>
          <a:p>
            <a:fld id="{02F2A944-B0D2-4E65-9B75-234B8B45C846}" type="datetime1">
              <a:rPr lang="fr-FR" smtClean="0"/>
              <a:t>01/03/2018</a:t>
            </a:fld>
            <a:endParaRPr lang="fr-FR" dirty="0"/>
          </a:p>
        </p:txBody>
      </p:sp>
      <p:sp>
        <p:nvSpPr>
          <p:cNvPr id="16" name="Espace réservé du pied de page 15"/>
          <p:cNvSpPr>
            <a:spLocks noGrp="1"/>
          </p:cNvSpPr>
          <p:nvPr>
            <p:ph type="ftr" sz="quarter" idx="16"/>
          </p:nvPr>
        </p:nvSpPr>
        <p:spPr/>
        <p:txBody>
          <a:bodyPr/>
          <a:lstStyle>
            <a:lvl1pPr>
              <a:defRPr/>
            </a:lvl1pPr>
          </a:lstStyle>
          <a:p>
            <a:r>
              <a:rPr lang="fr-FR" altLang="zh-CN" dirty="0"/>
              <a:t>Segmentation des scènes à l’extérieur</a:t>
            </a:r>
            <a:endParaRPr lang="fr-FR" dirty="0"/>
          </a:p>
        </p:txBody>
      </p:sp>
      <p:sp>
        <p:nvSpPr>
          <p:cNvPr id="17" name="Espace réservé du numéro de diapositive 16"/>
          <p:cNvSpPr>
            <a:spLocks noGrp="1"/>
          </p:cNvSpPr>
          <p:nvPr>
            <p:ph type="sldNum" sz="quarter" idx="17"/>
          </p:nvPr>
        </p:nvSpPr>
        <p:spPr/>
        <p:txBody>
          <a:bodyPr/>
          <a:lstStyle/>
          <a:p>
            <a:fld id="{10C140CD-8AED-46FF-A9A2-77308F3F39AE}" type="slidenum">
              <a:rPr lang="fr-FR" smtClean="0"/>
              <a:t>‹#›</a:t>
            </a:fld>
            <a:endParaRPr lang="fr-F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re et contenu &amp; logo">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a:xfrm>
            <a:off x="396000" y="0"/>
            <a:ext cx="7231938" cy="450000"/>
          </a:xfrm>
        </p:spPr>
        <p:txBody>
          <a:bodyPr/>
          <a:lstStyle/>
          <a:p>
            <a:r>
              <a:rPr lang="fr-FR" noProof="0" dirty="0"/>
              <a:t>Chapitre 0 : Titre</a:t>
            </a:r>
            <a:endParaRPr lang="fr-FR" dirty="0"/>
          </a:p>
        </p:txBody>
      </p:sp>
      <p:sp>
        <p:nvSpPr>
          <p:cNvPr id="9" name="Espace réservé du texte 8"/>
          <p:cNvSpPr>
            <a:spLocks noGrp="1"/>
          </p:cNvSpPr>
          <p:nvPr>
            <p:ph type="body" sz="quarter" idx="13" hasCustomPrompt="1"/>
          </p:nvPr>
        </p:nvSpPr>
        <p:spPr bwMode="gray">
          <a:xfrm>
            <a:off x="396000" y="443550"/>
            <a:ext cx="7231938" cy="276090"/>
          </a:xfrm>
        </p:spPr>
        <p:txBody>
          <a:bodyPr/>
          <a:lstStyle>
            <a:lvl1pPr>
              <a:defRPr sz="1600" cap="none" baseline="0">
                <a:solidFill>
                  <a:schemeClr val="tx1"/>
                </a:solidFill>
              </a:defRPr>
            </a:lvl1pPr>
          </a:lstStyle>
          <a:p>
            <a:pPr lvl="0"/>
            <a:r>
              <a:rPr lang="fr-FR" dirty="0"/>
              <a:t>0.0 Titre</a:t>
            </a:r>
          </a:p>
        </p:txBody>
      </p:sp>
      <p:sp>
        <p:nvSpPr>
          <p:cNvPr id="11" name="Espace réservé du contenu 2"/>
          <p:cNvSpPr>
            <a:spLocks noGrp="1"/>
          </p:cNvSpPr>
          <p:nvPr>
            <p:ph idx="14" hasCustomPrompt="1"/>
          </p:nvPr>
        </p:nvSpPr>
        <p:spPr bwMode="gray">
          <a:xfrm>
            <a:off x="396000" y="1055689"/>
            <a:ext cx="8359063" cy="3298824"/>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0" name="Espace réservé pour une image  10"/>
          <p:cNvSpPr>
            <a:spLocks noGrp="1"/>
          </p:cNvSpPr>
          <p:nvPr>
            <p:ph type="pic" sz="quarter" idx="18" hasCustomPrompt="1"/>
          </p:nvPr>
        </p:nvSpPr>
        <p:spPr bwMode="gray">
          <a:xfrm>
            <a:off x="7627938" y="4565650"/>
            <a:ext cx="608012" cy="266700"/>
          </a:xfrm>
        </p:spPr>
        <p:txBody>
          <a:bodyPr tIns="0" anchor="ctr" anchorCtr="0"/>
          <a:lstStyle>
            <a:lvl1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sz="1000">
                <a:solidFill>
                  <a:schemeClr val="tx1"/>
                </a:solidFill>
              </a:defRPr>
            </a:lvl1pPr>
          </a:lstStyle>
          <a:p>
            <a:r>
              <a:rPr lang="fr-FR" noProof="0" dirty="0"/>
              <a:t>Logotype</a:t>
            </a:r>
            <a:br>
              <a:rPr lang="fr-FR" noProof="0" dirty="0"/>
            </a:br>
            <a:r>
              <a:rPr lang="fr-FR" noProof="0" dirty="0"/>
              <a:t>partenaire</a:t>
            </a:r>
          </a:p>
        </p:txBody>
      </p:sp>
      <p:sp>
        <p:nvSpPr>
          <p:cNvPr id="12" name="Espace réservé de la date 11"/>
          <p:cNvSpPr>
            <a:spLocks noGrp="1"/>
          </p:cNvSpPr>
          <p:nvPr>
            <p:ph type="dt" sz="half" idx="19"/>
          </p:nvPr>
        </p:nvSpPr>
        <p:spPr/>
        <p:txBody>
          <a:bodyPr/>
          <a:lstStyle/>
          <a:p>
            <a:fld id="{2F62CE10-E0DE-439D-8CD1-69273313363A}" type="datetime1">
              <a:rPr lang="fr-FR" smtClean="0"/>
              <a:t>01/03/2018</a:t>
            </a:fld>
            <a:endParaRPr lang="fr-FR" dirty="0"/>
          </a:p>
        </p:txBody>
      </p:sp>
      <p:sp>
        <p:nvSpPr>
          <p:cNvPr id="13" name="Espace réservé du pied de page 12"/>
          <p:cNvSpPr>
            <a:spLocks noGrp="1"/>
          </p:cNvSpPr>
          <p:nvPr>
            <p:ph type="ftr" sz="quarter" idx="20"/>
          </p:nvPr>
        </p:nvSpPr>
        <p:spPr/>
        <p:txBody>
          <a:bodyPr/>
          <a:lstStyle>
            <a:lvl1pPr>
              <a:defRPr/>
            </a:lvl1pPr>
          </a:lstStyle>
          <a:p>
            <a:r>
              <a:rPr lang="fr-FR" altLang="zh-CN" dirty="0"/>
              <a:t>Segmentation des scènes à l’extérieur</a:t>
            </a:r>
          </a:p>
        </p:txBody>
      </p:sp>
      <p:sp>
        <p:nvSpPr>
          <p:cNvPr id="14" name="Espace réservé du numéro de diapositive 13"/>
          <p:cNvSpPr>
            <a:spLocks noGrp="1"/>
          </p:cNvSpPr>
          <p:nvPr>
            <p:ph type="sldNum" sz="quarter" idx="21"/>
          </p:nvPr>
        </p:nvSpPr>
        <p:spPr/>
        <p:txBody>
          <a:bodyPr/>
          <a:lstStyle/>
          <a:p>
            <a:fld id="{10C140CD-8AED-46FF-A9A2-77308F3F39AE}" type="slidenum">
              <a:rPr lang="fr-FR" smtClean="0"/>
              <a:t>‹#›</a:t>
            </a:fld>
            <a:endParaRPr lang="fr-F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re et contenu 2 colonnes">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p:txBody>
          <a:bodyPr/>
          <a:lstStyle/>
          <a:p>
            <a:r>
              <a:rPr lang="fr-FR" noProof="0" dirty="0"/>
              <a:t>Chapitre 0 : Titre</a:t>
            </a:r>
            <a:endParaRPr lang="fr-FR" dirty="0"/>
          </a:p>
        </p:txBody>
      </p:sp>
      <p:sp>
        <p:nvSpPr>
          <p:cNvPr id="9" name="Espace réservé du texte 8"/>
          <p:cNvSpPr>
            <a:spLocks noGrp="1"/>
          </p:cNvSpPr>
          <p:nvPr>
            <p:ph type="body" sz="quarter" idx="13" hasCustomPrompt="1"/>
          </p:nvPr>
        </p:nvSpPr>
        <p:spPr bwMode="gray">
          <a:xfrm>
            <a:off x="396000" y="442800"/>
            <a:ext cx="7232400" cy="276090"/>
          </a:xfrm>
        </p:spPr>
        <p:txBody>
          <a:bodyPr/>
          <a:lstStyle>
            <a:lvl1pPr>
              <a:defRPr sz="1600" cap="none" baseline="0">
                <a:solidFill>
                  <a:schemeClr val="tx1"/>
                </a:solidFill>
              </a:defRPr>
            </a:lvl1pPr>
          </a:lstStyle>
          <a:p>
            <a:pPr lvl="0"/>
            <a:r>
              <a:rPr lang="fr-FR" dirty="0"/>
              <a:t>0.0 Titre</a:t>
            </a:r>
          </a:p>
        </p:txBody>
      </p:sp>
      <p:sp>
        <p:nvSpPr>
          <p:cNvPr id="11" name="Espace réservé du contenu 2"/>
          <p:cNvSpPr>
            <a:spLocks noGrp="1"/>
          </p:cNvSpPr>
          <p:nvPr>
            <p:ph idx="14" hasCustomPrompt="1"/>
          </p:nvPr>
        </p:nvSpPr>
        <p:spPr bwMode="gray">
          <a:xfrm>
            <a:off x="396000" y="1055688"/>
            <a:ext cx="3888000" cy="3298428"/>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8" name="Espace réservé du contenu 2"/>
          <p:cNvSpPr>
            <a:spLocks noGrp="1"/>
          </p:cNvSpPr>
          <p:nvPr>
            <p:ph idx="15" hasCustomPrompt="1"/>
          </p:nvPr>
        </p:nvSpPr>
        <p:spPr bwMode="gray">
          <a:xfrm>
            <a:off x="4572000" y="1055688"/>
            <a:ext cx="3883025" cy="3298428"/>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9" name="Espace réservé de la date 18"/>
          <p:cNvSpPr>
            <a:spLocks noGrp="1"/>
          </p:cNvSpPr>
          <p:nvPr>
            <p:ph type="dt" sz="half" idx="16"/>
          </p:nvPr>
        </p:nvSpPr>
        <p:spPr/>
        <p:txBody>
          <a:bodyPr/>
          <a:lstStyle/>
          <a:p>
            <a:fld id="{1643EF77-D5D6-40EF-9F4B-07F203095EEF}" type="datetime1">
              <a:rPr lang="fr-FR" smtClean="0"/>
              <a:t>01/03/2018</a:t>
            </a:fld>
            <a:endParaRPr lang="fr-FR" dirty="0"/>
          </a:p>
        </p:txBody>
      </p:sp>
      <p:sp>
        <p:nvSpPr>
          <p:cNvPr id="20" name="Espace réservé du pied de page 19"/>
          <p:cNvSpPr>
            <a:spLocks noGrp="1"/>
          </p:cNvSpPr>
          <p:nvPr>
            <p:ph type="ftr" sz="quarter" idx="17"/>
          </p:nvPr>
        </p:nvSpPr>
        <p:spPr/>
        <p:txBody>
          <a:bodyPr/>
          <a:lstStyle>
            <a:lvl1pPr>
              <a:defRPr/>
            </a:lvl1pPr>
          </a:lstStyle>
          <a:p>
            <a:r>
              <a:rPr lang="fr-FR" altLang="zh-CN" dirty="0"/>
              <a:t>Segmentation des scènes à l’extérieur</a:t>
            </a:r>
          </a:p>
        </p:txBody>
      </p:sp>
      <p:sp>
        <p:nvSpPr>
          <p:cNvPr id="21" name="Espace réservé du numéro de diapositive 20"/>
          <p:cNvSpPr>
            <a:spLocks noGrp="1"/>
          </p:cNvSpPr>
          <p:nvPr>
            <p:ph type="sldNum" sz="quarter" idx="18"/>
          </p:nvPr>
        </p:nvSpPr>
        <p:spPr/>
        <p:txBody>
          <a:bodyPr/>
          <a:lstStyle/>
          <a:p>
            <a:fld id="{10C140CD-8AED-46FF-A9A2-77308F3F39AE}" type="slidenum">
              <a:rPr lang="fr-FR" smtClean="0"/>
              <a:t>‹#›</a:t>
            </a:fld>
            <a:endParaRPr lang="fr-F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re et contenu 2 colonnes &amp; logo">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p:txBody>
          <a:bodyPr/>
          <a:lstStyle/>
          <a:p>
            <a:r>
              <a:rPr lang="fr-FR" noProof="0" dirty="0"/>
              <a:t>Chapitre 0 : Titre</a:t>
            </a:r>
            <a:endParaRPr lang="fr-FR" dirty="0"/>
          </a:p>
        </p:txBody>
      </p:sp>
      <p:sp>
        <p:nvSpPr>
          <p:cNvPr id="9" name="Espace réservé du texte 8"/>
          <p:cNvSpPr>
            <a:spLocks noGrp="1"/>
          </p:cNvSpPr>
          <p:nvPr>
            <p:ph type="body" sz="quarter" idx="13" hasCustomPrompt="1"/>
          </p:nvPr>
        </p:nvSpPr>
        <p:spPr bwMode="gray">
          <a:xfrm>
            <a:off x="396000" y="442800"/>
            <a:ext cx="7232400" cy="276090"/>
          </a:xfrm>
        </p:spPr>
        <p:txBody>
          <a:bodyPr/>
          <a:lstStyle>
            <a:lvl1pPr>
              <a:defRPr sz="1600" cap="none" baseline="0">
                <a:solidFill>
                  <a:schemeClr val="tx1"/>
                </a:solidFill>
              </a:defRPr>
            </a:lvl1pPr>
          </a:lstStyle>
          <a:p>
            <a:pPr lvl="0"/>
            <a:r>
              <a:rPr lang="fr-FR" dirty="0"/>
              <a:t>0.0 Titre</a:t>
            </a:r>
          </a:p>
        </p:txBody>
      </p:sp>
      <p:sp>
        <p:nvSpPr>
          <p:cNvPr id="11" name="Espace réservé du contenu 2"/>
          <p:cNvSpPr>
            <a:spLocks noGrp="1"/>
          </p:cNvSpPr>
          <p:nvPr>
            <p:ph idx="14" hasCustomPrompt="1"/>
          </p:nvPr>
        </p:nvSpPr>
        <p:spPr bwMode="gray">
          <a:xfrm>
            <a:off x="396000" y="1054800"/>
            <a:ext cx="3888000" cy="3298031"/>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8" name="Espace réservé du contenu 2"/>
          <p:cNvSpPr>
            <a:spLocks noGrp="1"/>
          </p:cNvSpPr>
          <p:nvPr>
            <p:ph idx="15" hasCustomPrompt="1"/>
          </p:nvPr>
        </p:nvSpPr>
        <p:spPr bwMode="gray">
          <a:xfrm>
            <a:off x="4572000" y="1055688"/>
            <a:ext cx="3883025" cy="3298428"/>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0" name="Espace réservé pour une image  10"/>
          <p:cNvSpPr>
            <a:spLocks noGrp="1"/>
          </p:cNvSpPr>
          <p:nvPr>
            <p:ph type="pic" sz="quarter" idx="16" hasCustomPrompt="1"/>
          </p:nvPr>
        </p:nvSpPr>
        <p:spPr bwMode="gray">
          <a:xfrm>
            <a:off x="7627938" y="4565650"/>
            <a:ext cx="608012" cy="266700"/>
          </a:xfrm>
        </p:spPr>
        <p:txBody>
          <a:bodyPr tIns="0" anchor="ctr" anchorCtr="0"/>
          <a:lstStyle>
            <a:lvl1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sz="1000">
                <a:solidFill>
                  <a:schemeClr val="tx1"/>
                </a:solidFill>
              </a:defRPr>
            </a:lvl1pPr>
          </a:lstStyle>
          <a:p>
            <a:r>
              <a:rPr lang="fr-FR" noProof="0" dirty="0"/>
              <a:t>Logotype</a:t>
            </a:r>
            <a:br>
              <a:rPr lang="fr-FR" noProof="0" dirty="0"/>
            </a:br>
            <a:r>
              <a:rPr lang="fr-FR" noProof="0" dirty="0"/>
              <a:t>partenaire</a:t>
            </a:r>
          </a:p>
        </p:txBody>
      </p:sp>
      <p:sp>
        <p:nvSpPr>
          <p:cNvPr id="16" name="Espace réservé de la date 15"/>
          <p:cNvSpPr>
            <a:spLocks noGrp="1"/>
          </p:cNvSpPr>
          <p:nvPr>
            <p:ph type="dt" sz="half" idx="17"/>
          </p:nvPr>
        </p:nvSpPr>
        <p:spPr/>
        <p:txBody>
          <a:bodyPr/>
          <a:lstStyle/>
          <a:p>
            <a:fld id="{AC5CD3B3-8D2B-4B82-9D76-E78AABAA42A0}" type="datetime1">
              <a:rPr lang="fr-FR" smtClean="0"/>
              <a:t>01/03/2018</a:t>
            </a:fld>
            <a:endParaRPr lang="fr-FR" dirty="0"/>
          </a:p>
        </p:txBody>
      </p:sp>
      <p:sp>
        <p:nvSpPr>
          <p:cNvPr id="17" name="Espace réservé du pied de page 16"/>
          <p:cNvSpPr>
            <a:spLocks noGrp="1"/>
          </p:cNvSpPr>
          <p:nvPr>
            <p:ph type="ftr" sz="quarter" idx="18"/>
          </p:nvPr>
        </p:nvSpPr>
        <p:spPr/>
        <p:txBody>
          <a:bodyPr/>
          <a:lstStyle>
            <a:lvl1pPr>
              <a:defRPr/>
            </a:lvl1pPr>
          </a:lstStyle>
          <a:p>
            <a:r>
              <a:rPr lang="fr-FR" altLang="zh-CN" dirty="0"/>
              <a:t>Segmentation des scènes à l’extérieur</a:t>
            </a:r>
          </a:p>
        </p:txBody>
      </p:sp>
      <p:sp>
        <p:nvSpPr>
          <p:cNvPr id="18" name="Espace réservé du numéro de diapositive 17"/>
          <p:cNvSpPr>
            <a:spLocks noGrp="1"/>
          </p:cNvSpPr>
          <p:nvPr>
            <p:ph type="sldNum" sz="quarter" idx="19"/>
          </p:nvPr>
        </p:nvSpPr>
        <p:spPr/>
        <p:txBody>
          <a:bodyPr/>
          <a:lstStyle/>
          <a:p>
            <a:fld id="{10C140CD-8AED-46FF-A9A2-77308F3F39AE}" type="slidenum">
              <a:rPr lang="fr-FR" smtClean="0"/>
              <a:t>‹#›</a:t>
            </a:fld>
            <a:endParaRPr lang="fr-F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re et contenu visuel">
    <p:spTree>
      <p:nvGrpSpPr>
        <p:cNvPr id="1" name=""/>
        <p:cNvGrpSpPr/>
        <p:nvPr/>
      </p:nvGrpSpPr>
      <p:grpSpPr>
        <a:xfrm>
          <a:off x="0" y="0"/>
          <a:ext cx="0" cy="0"/>
          <a:chOff x="0" y="0"/>
          <a:chExt cx="0" cy="0"/>
        </a:xfrm>
      </p:grpSpPr>
      <p:sp>
        <p:nvSpPr>
          <p:cNvPr id="9" name="Espace réservé pour une image  10"/>
          <p:cNvSpPr>
            <a:spLocks noGrp="1"/>
          </p:cNvSpPr>
          <p:nvPr>
            <p:ph type="pic" sz="quarter" idx="13" hasCustomPrompt="1"/>
          </p:nvPr>
        </p:nvSpPr>
        <p:spPr bwMode="gray">
          <a:xfrm>
            <a:off x="396000" y="1116000"/>
            <a:ext cx="3816000" cy="3060000"/>
          </a:xfrm>
        </p:spPr>
        <p:txBody>
          <a:bodyPr tIns="900000" anchor="ctr" anchorCtr="0"/>
          <a:lstStyle>
            <a:lvl1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sz="1000">
                <a:solidFill>
                  <a:schemeClr val="tx1"/>
                </a:solidFill>
              </a:defRPr>
            </a:lvl1pPr>
          </a:lstStyle>
          <a:p>
            <a:r>
              <a:rPr lang="fr-FR" noProof="0" dirty="0"/>
              <a:t>Sélectionner l’icône pour insérer une image</a:t>
            </a:r>
          </a:p>
        </p:txBody>
      </p:sp>
      <p:sp>
        <p:nvSpPr>
          <p:cNvPr id="5" name="Titre 4"/>
          <p:cNvSpPr>
            <a:spLocks noGrp="1"/>
          </p:cNvSpPr>
          <p:nvPr>
            <p:ph type="title" hasCustomPrompt="1"/>
          </p:nvPr>
        </p:nvSpPr>
        <p:spPr bwMode="gray"/>
        <p:txBody>
          <a:bodyPr/>
          <a:lstStyle/>
          <a:p>
            <a:r>
              <a:rPr lang="fr-FR" noProof="0" dirty="0"/>
              <a:t>Chapitre 0 : Titre</a:t>
            </a:r>
            <a:endParaRPr lang="fr-FR" dirty="0"/>
          </a:p>
        </p:txBody>
      </p:sp>
      <p:sp>
        <p:nvSpPr>
          <p:cNvPr id="14" name="Espace réservé du texte 8"/>
          <p:cNvSpPr>
            <a:spLocks noGrp="1"/>
          </p:cNvSpPr>
          <p:nvPr>
            <p:ph type="body" sz="quarter" idx="14" hasCustomPrompt="1"/>
          </p:nvPr>
        </p:nvSpPr>
        <p:spPr bwMode="gray">
          <a:xfrm>
            <a:off x="396000" y="442800"/>
            <a:ext cx="7228800" cy="276090"/>
          </a:xfrm>
        </p:spPr>
        <p:txBody>
          <a:bodyPr/>
          <a:lstStyle>
            <a:lvl1pPr>
              <a:defRPr sz="1600" cap="none" baseline="0">
                <a:solidFill>
                  <a:schemeClr val="tx1"/>
                </a:solidFill>
              </a:defRPr>
            </a:lvl1pPr>
          </a:lstStyle>
          <a:p>
            <a:pPr lvl="0"/>
            <a:r>
              <a:rPr lang="fr-FR" dirty="0"/>
              <a:t>0.0 Titre</a:t>
            </a:r>
          </a:p>
        </p:txBody>
      </p:sp>
      <p:sp>
        <p:nvSpPr>
          <p:cNvPr id="15" name="Espace réservé du contenu 2"/>
          <p:cNvSpPr>
            <a:spLocks noGrp="1"/>
          </p:cNvSpPr>
          <p:nvPr>
            <p:ph idx="15" hasCustomPrompt="1"/>
          </p:nvPr>
        </p:nvSpPr>
        <p:spPr bwMode="gray">
          <a:xfrm>
            <a:off x="4572000" y="1054800"/>
            <a:ext cx="3883025" cy="3298031"/>
          </a:xfrm>
        </p:spPr>
        <p:txBody>
          <a:bodyPr/>
          <a:lstStyle>
            <a:lvl2pPr>
              <a:defRPr/>
            </a:lvl2pPr>
            <a:lvl3pPr>
              <a:defRPr/>
            </a:lvl3pPr>
            <a:lvl4pPr>
              <a:defRPr baseline="0"/>
            </a:lvl4pPr>
            <a:lvl5pPr>
              <a:defRPr/>
            </a:lvl5pPr>
          </a:lstStyle>
          <a:p>
            <a:pPr lvl="0"/>
            <a:r>
              <a:rPr lang="fr-FR" noProof="0" dirty="0"/>
              <a:t>Texte de niveau 1</a:t>
            </a:r>
          </a:p>
          <a:p>
            <a:pPr lvl="1"/>
            <a:r>
              <a:rPr lang="fr-FR" noProof="0" dirty="0"/>
              <a:t>Texte de niveau 2</a:t>
            </a:r>
          </a:p>
          <a:p>
            <a:pPr lvl="2"/>
            <a:r>
              <a:rPr lang="fr-FR" noProof="0" dirty="0"/>
              <a:t>Texte de niveau 3</a:t>
            </a:r>
          </a:p>
          <a:p>
            <a:pPr lvl="3"/>
            <a:r>
              <a:rPr lang="fr-FR" noProof="0" dirty="0"/>
              <a:t>Texte de niveau 4</a:t>
            </a:r>
          </a:p>
          <a:p>
            <a:pPr lvl="4"/>
            <a:r>
              <a:rPr lang="fr-FR" noProof="0" dirty="0"/>
              <a:t>Texte de niveau 5</a:t>
            </a:r>
          </a:p>
        </p:txBody>
      </p:sp>
      <p:sp>
        <p:nvSpPr>
          <p:cNvPr id="7" name="Espace réservé de la date 6"/>
          <p:cNvSpPr>
            <a:spLocks noGrp="1"/>
          </p:cNvSpPr>
          <p:nvPr>
            <p:ph type="dt" sz="half" idx="17"/>
          </p:nvPr>
        </p:nvSpPr>
        <p:spPr/>
        <p:txBody>
          <a:bodyPr/>
          <a:lstStyle/>
          <a:p>
            <a:fld id="{603695C0-14E2-48AD-9FD9-408AC13866B4}" type="datetime1">
              <a:rPr lang="fr-FR" smtClean="0"/>
              <a:t>01/03/2018</a:t>
            </a:fld>
            <a:endParaRPr lang="fr-FR" dirty="0"/>
          </a:p>
        </p:txBody>
      </p:sp>
      <p:sp>
        <p:nvSpPr>
          <p:cNvPr id="8" name="Espace réservé du pied de page 7"/>
          <p:cNvSpPr>
            <a:spLocks noGrp="1"/>
          </p:cNvSpPr>
          <p:nvPr>
            <p:ph type="ftr" sz="quarter" idx="18"/>
          </p:nvPr>
        </p:nvSpPr>
        <p:spPr/>
        <p:txBody>
          <a:bodyPr/>
          <a:lstStyle>
            <a:lvl1pPr>
              <a:defRPr/>
            </a:lvl1pPr>
          </a:lstStyle>
          <a:p>
            <a:r>
              <a:rPr lang="fr-FR" altLang="zh-CN" dirty="0"/>
              <a:t>Segmentation des scènes à l’extérieur</a:t>
            </a:r>
          </a:p>
        </p:txBody>
      </p:sp>
      <p:sp>
        <p:nvSpPr>
          <p:cNvPr id="16" name="Espace réservé du numéro de diapositive 15"/>
          <p:cNvSpPr>
            <a:spLocks noGrp="1"/>
          </p:cNvSpPr>
          <p:nvPr>
            <p:ph type="sldNum" sz="quarter" idx="19"/>
          </p:nvPr>
        </p:nvSpPr>
        <p:spPr/>
        <p:txBody>
          <a:bodyPr/>
          <a:lstStyle/>
          <a:p>
            <a:fld id="{10C140CD-8AED-46FF-A9A2-77308F3F39AE}" type="slidenum">
              <a:rPr lang="fr-FR" smtClean="0"/>
              <a:t>‹#›</a:t>
            </a:fld>
            <a:endParaRPr lang="fr-F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re et contenu visuel &amp; logo">
    <p:spTree>
      <p:nvGrpSpPr>
        <p:cNvPr id="1" name=""/>
        <p:cNvGrpSpPr/>
        <p:nvPr/>
      </p:nvGrpSpPr>
      <p:grpSpPr>
        <a:xfrm>
          <a:off x="0" y="0"/>
          <a:ext cx="0" cy="0"/>
          <a:chOff x="0" y="0"/>
          <a:chExt cx="0" cy="0"/>
        </a:xfrm>
      </p:grpSpPr>
      <p:sp>
        <p:nvSpPr>
          <p:cNvPr id="9" name="Espace réservé pour une image  10"/>
          <p:cNvSpPr>
            <a:spLocks noGrp="1"/>
          </p:cNvSpPr>
          <p:nvPr>
            <p:ph type="pic" sz="quarter" idx="13" hasCustomPrompt="1"/>
          </p:nvPr>
        </p:nvSpPr>
        <p:spPr bwMode="gray">
          <a:xfrm>
            <a:off x="396000" y="1116000"/>
            <a:ext cx="3816000" cy="3060000"/>
          </a:xfrm>
        </p:spPr>
        <p:txBody>
          <a:bodyPr tIns="900000" anchor="ctr" anchorCtr="0"/>
          <a:lstStyle>
            <a:lvl1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sz="1000">
                <a:solidFill>
                  <a:schemeClr val="tx1"/>
                </a:solidFill>
              </a:defRPr>
            </a:lvl1pPr>
          </a:lstStyle>
          <a:p>
            <a:r>
              <a:rPr lang="fr-FR" noProof="0" dirty="0"/>
              <a:t>Sélectionner l’icône pour insérer une image</a:t>
            </a:r>
          </a:p>
        </p:txBody>
      </p:sp>
      <p:sp>
        <p:nvSpPr>
          <p:cNvPr id="5" name="Titre 4"/>
          <p:cNvSpPr>
            <a:spLocks noGrp="1"/>
          </p:cNvSpPr>
          <p:nvPr>
            <p:ph type="title" hasCustomPrompt="1"/>
          </p:nvPr>
        </p:nvSpPr>
        <p:spPr bwMode="gray"/>
        <p:txBody>
          <a:bodyPr/>
          <a:lstStyle/>
          <a:p>
            <a:r>
              <a:rPr lang="fr-FR" noProof="0" dirty="0"/>
              <a:t>Chapitre 0 : Titre</a:t>
            </a:r>
            <a:endParaRPr lang="fr-FR" dirty="0"/>
          </a:p>
        </p:txBody>
      </p:sp>
      <p:sp>
        <p:nvSpPr>
          <p:cNvPr id="14" name="Espace réservé du texte 8"/>
          <p:cNvSpPr>
            <a:spLocks noGrp="1"/>
          </p:cNvSpPr>
          <p:nvPr>
            <p:ph type="body" sz="quarter" idx="14" hasCustomPrompt="1"/>
          </p:nvPr>
        </p:nvSpPr>
        <p:spPr bwMode="gray">
          <a:xfrm>
            <a:off x="396000" y="442800"/>
            <a:ext cx="7228800" cy="276090"/>
          </a:xfrm>
        </p:spPr>
        <p:txBody>
          <a:bodyPr/>
          <a:lstStyle>
            <a:lvl1pPr>
              <a:defRPr sz="1600" cap="none" baseline="0">
                <a:solidFill>
                  <a:schemeClr val="tx1"/>
                </a:solidFill>
              </a:defRPr>
            </a:lvl1pPr>
          </a:lstStyle>
          <a:p>
            <a:pPr lvl="0"/>
            <a:r>
              <a:rPr lang="fr-FR" dirty="0"/>
              <a:t>0.0 Titre</a:t>
            </a:r>
          </a:p>
        </p:txBody>
      </p:sp>
      <p:sp>
        <p:nvSpPr>
          <p:cNvPr id="15" name="Espace réservé du contenu 2"/>
          <p:cNvSpPr>
            <a:spLocks noGrp="1"/>
          </p:cNvSpPr>
          <p:nvPr>
            <p:ph idx="15" hasCustomPrompt="1"/>
          </p:nvPr>
        </p:nvSpPr>
        <p:spPr bwMode="gray">
          <a:xfrm>
            <a:off x="4572000" y="1054800"/>
            <a:ext cx="3883025" cy="3298031"/>
          </a:xfrm>
        </p:spPr>
        <p:txBody>
          <a:bodyPr/>
          <a:lstStyle>
            <a:lvl2pPr>
              <a:defRPr/>
            </a:lvl2pPr>
            <a:lvl3pPr>
              <a:defRPr/>
            </a:lvl3pPr>
            <a:lvl4pPr>
              <a:defRPr baseline="0"/>
            </a:lvl4pPr>
            <a:lvl5pPr>
              <a:defRPr/>
            </a:lvl5pPr>
          </a:lstStyle>
          <a:p>
            <a:pPr lvl="0"/>
            <a:r>
              <a:rPr lang="fr-FR" noProof="0" dirty="0"/>
              <a:t>Texte de niveau 1</a:t>
            </a:r>
          </a:p>
          <a:p>
            <a:pPr lvl="1"/>
            <a:r>
              <a:rPr lang="fr-FR" noProof="0" dirty="0"/>
              <a:t>Texte de niveau 2</a:t>
            </a:r>
          </a:p>
          <a:p>
            <a:pPr lvl="2"/>
            <a:r>
              <a:rPr lang="fr-FR" noProof="0" dirty="0"/>
              <a:t>Texte de niveau 3</a:t>
            </a:r>
          </a:p>
          <a:p>
            <a:pPr lvl="3"/>
            <a:r>
              <a:rPr lang="fr-FR" noProof="0" dirty="0"/>
              <a:t>Texte de niveau 4</a:t>
            </a:r>
          </a:p>
          <a:p>
            <a:pPr lvl="4"/>
            <a:r>
              <a:rPr lang="fr-FR" noProof="0" dirty="0"/>
              <a:t>Texte de niveau 5</a:t>
            </a:r>
          </a:p>
        </p:txBody>
      </p:sp>
      <p:sp>
        <p:nvSpPr>
          <p:cNvPr id="10" name="Espace réservé pour une image  10"/>
          <p:cNvSpPr>
            <a:spLocks noGrp="1"/>
          </p:cNvSpPr>
          <p:nvPr>
            <p:ph type="pic" sz="quarter" idx="16" hasCustomPrompt="1"/>
          </p:nvPr>
        </p:nvSpPr>
        <p:spPr bwMode="gray">
          <a:xfrm>
            <a:off x="7627938" y="4565650"/>
            <a:ext cx="608012" cy="266700"/>
          </a:xfrm>
        </p:spPr>
        <p:txBody>
          <a:bodyPr tIns="0" anchor="ctr" anchorCtr="0"/>
          <a:lstStyle>
            <a:lvl1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sz="1000">
                <a:solidFill>
                  <a:schemeClr val="tx1"/>
                </a:solidFill>
              </a:defRPr>
            </a:lvl1pPr>
          </a:lstStyle>
          <a:p>
            <a:r>
              <a:rPr lang="fr-FR" noProof="0" dirty="0"/>
              <a:t>Logotype</a:t>
            </a:r>
            <a:br>
              <a:rPr lang="fr-FR" noProof="0" dirty="0"/>
            </a:br>
            <a:r>
              <a:rPr lang="fr-FR" noProof="0" dirty="0"/>
              <a:t>partenaire</a:t>
            </a:r>
          </a:p>
        </p:txBody>
      </p:sp>
      <p:sp>
        <p:nvSpPr>
          <p:cNvPr id="7" name="Espace réservé de la date 6"/>
          <p:cNvSpPr>
            <a:spLocks noGrp="1"/>
          </p:cNvSpPr>
          <p:nvPr>
            <p:ph type="dt" sz="half" idx="17"/>
          </p:nvPr>
        </p:nvSpPr>
        <p:spPr/>
        <p:txBody>
          <a:bodyPr/>
          <a:lstStyle/>
          <a:p>
            <a:fld id="{98E2A745-9137-47F7-8E9B-5BFBAFF7B600}" type="datetime1">
              <a:rPr lang="fr-FR" smtClean="0"/>
              <a:t>01/03/2018</a:t>
            </a:fld>
            <a:endParaRPr lang="fr-FR" dirty="0"/>
          </a:p>
        </p:txBody>
      </p:sp>
      <p:sp>
        <p:nvSpPr>
          <p:cNvPr id="8" name="Espace réservé du pied de page 7"/>
          <p:cNvSpPr>
            <a:spLocks noGrp="1"/>
          </p:cNvSpPr>
          <p:nvPr>
            <p:ph type="ftr" sz="quarter" idx="18"/>
          </p:nvPr>
        </p:nvSpPr>
        <p:spPr/>
        <p:txBody>
          <a:bodyPr/>
          <a:lstStyle>
            <a:lvl1pPr>
              <a:defRPr/>
            </a:lvl1pPr>
          </a:lstStyle>
          <a:p>
            <a:r>
              <a:rPr lang="fr-FR" altLang="zh-CN" dirty="0"/>
              <a:t>Segmentation des scènes à l’extérieur</a:t>
            </a:r>
          </a:p>
        </p:txBody>
      </p:sp>
      <p:sp>
        <p:nvSpPr>
          <p:cNvPr id="16" name="Espace réservé du numéro de diapositive 15"/>
          <p:cNvSpPr>
            <a:spLocks noGrp="1"/>
          </p:cNvSpPr>
          <p:nvPr>
            <p:ph type="sldNum" sz="quarter" idx="19"/>
          </p:nvPr>
        </p:nvSpPr>
        <p:spPr/>
        <p:txBody>
          <a:bodyPr/>
          <a:lstStyle/>
          <a:p>
            <a:fld id="{10C140CD-8AED-46FF-A9A2-77308F3F39AE}" type="slidenum">
              <a:rPr lang="fr-FR" smtClean="0"/>
              <a:t>‹#›</a:t>
            </a:fld>
            <a:endParaRPr lang="fr-F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bwMode="gray">
          <a:xfrm>
            <a:off x="0" y="0"/>
            <a:ext cx="9144000" cy="756000"/>
          </a:xfrm>
          <a:prstGeom prst="rect">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Espace réservé du titre 1"/>
          <p:cNvSpPr>
            <a:spLocks noGrp="1"/>
          </p:cNvSpPr>
          <p:nvPr>
            <p:ph type="title"/>
          </p:nvPr>
        </p:nvSpPr>
        <p:spPr bwMode="gray">
          <a:xfrm>
            <a:off x="396000" y="0"/>
            <a:ext cx="7231938" cy="450000"/>
          </a:xfrm>
          <a:prstGeom prst="rect">
            <a:avLst/>
          </a:prstGeom>
        </p:spPr>
        <p:txBody>
          <a:bodyPr vert="horz" lIns="0" tIns="0" rIns="0" bIns="0" rtlCol="0" anchor="b" anchorCtr="0">
            <a:noAutofit/>
          </a:bodyPr>
          <a:lstStyle/>
          <a:p>
            <a:r>
              <a:rPr lang="fr-FR" noProof="0" dirty="0"/>
              <a:t>Chapitre 0 : Titre</a:t>
            </a:r>
          </a:p>
        </p:txBody>
      </p:sp>
      <p:sp>
        <p:nvSpPr>
          <p:cNvPr id="3" name="Espace réservé du texte 2"/>
          <p:cNvSpPr>
            <a:spLocks noGrp="1"/>
          </p:cNvSpPr>
          <p:nvPr>
            <p:ph type="body" idx="1"/>
          </p:nvPr>
        </p:nvSpPr>
        <p:spPr bwMode="gray">
          <a:xfrm>
            <a:off x="396000" y="1056085"/>
            <a:ext cx="8366125" cy="3298428"/>
          </a:xfrm>
          <a:prstGeom prst="rect">
            <a:avLst/>
          </a:prstGeom>
        </p:spPr>
        <p:txBody>
          <a:bodyPr vert="horz" lIns="0" tIns="0" rIns="0" bIns="0" rtlCol="0" anchor="t" anchorCtr="0">
            <a:noAutofit/>
          </a:bodyPr>
          <a:lstStyle/>
          <a:p>
            <a:pPr lvl="0"/>
            <a:r>
              <a:rPr lang="fr-FR" noProof="0" dirty="0"/>
              <a:t>Texte de niveau 1</a:t>
            </a:r>
          </a:p>
          <a:p>
            <a:pPr lvl="1"/>
            <a:r>
              <a:rPr lang="fr-FR" noProof="0" dirty="0"/>
              <a:t>Texte de niveau 2</a:t>
            </a:r>
          </a:p>
          <a:p>
            <a:pPr lvl="2"/>
            <a:r>
              <a:rPr lang="fr-FR" noProof="0" dirty="0"/>
              <a:t>Texte de niveau 3</a:t>
            </a:r>
          </a:p>
          <a:p>
            <a:pPr lvl="3"/>
            <a:r>
              <a:rPr lang="fr-FR" noProof="0" dirty="0"/>
              <a:t>Texte de niveau 4</a:t>
            </a:r>
          </a:p>
          <a:p>
            <a:pPr lvl="4"/>
            <a:r>
              <a:rPr lang="fr-FR" noProof="0" dirty="0"/>
              <a:t>Texte de niveau 5</a:t>
            </a:r>
          </a:p>
        </p:txBody>
      </p:sp>
      <p:sp>
        <p:nvSpPr>
          <p:cNvPr id="4" name="Espace réservé de la date 3"/>
          <p:cNvSpPr>
            <a:spLocks noGrp="1"/>
          </p:cNvSpPr>
          <p:nvPr>
            <p:ph type="dt" sz="half" idx="2"/>
          </p:nvPr>
        </p:nvSpPr>
        <p:spPr bwMode="gray">
          <a:xfrm>
            <a:off x="5322888" y="4565650"/>
            <a:ext cx="1980000" cy="288256"/>
          </a:xfrm>
          <a:prstGeom prst="rect">
            <a:avLst/>
          </a:prstGeom>
        </p:spPr>
        <p:txBody>
          <a:bodyPr vert="horz" lIns="0" tIns="0" rIns="0" bIns="0" rtlCol="0" anchor="b" anchorCtr="0">
            <a:noAutofit/>
          </a:bodyPr>
          <a:lstStyle>
            <a:lvl1pPr algn="l">
              <a:defRPr sz="800">
                <a:solidFill>
                  <a:schemeClr val="accent5"/>
                </a:solidFill>
              </a:defRPr>
            </a:lvl1pPr>
          </a:lstStyle>
          <a:p>
            <a:fld id="{81A6A722-77CE-483A-9C01-962190722771}" type="datetime1">
              <a:rPr lang="fr-FR" smtClean="0"/>
              <a:t>01/03/2018</a:t>
            </a:fld>
            <a:endParaRPr lang="fr-FR" dirty="0"/>
          </a:p>
        </p:txBody>
      </p:sp>
      <p:sp>
        <p:nvSpPr>
          <p:cNvPr id="5" name="Espace réservé du pied de page 4"/>
          <p:cNvSpPr>
            <a:spLocks noGrp="1"/>
          </p:cNvSpPr>
          <p:nvPr>
            <p:ph type="ftr" sz="quarter" idx="3"/>
          </p:nvPr>
        </p:nvSpPr>
        <p:spPr bwMode="gray">
          <a:xfrm>
            <a:off x="2279650" y="4565650"/>
            <a:ext cx="2652126" cy="288256"/>
          </a:xfrm>
          <a:prstGeom prst="rect">
            <a:avLst/>
          </a:prstGeom>
        </p:spPr>
        <p:txBody>
          <a:bodyPr vert="horz" lIns="0" tIns="0" rIns="0" bIns="0" rtlCol="0" anchor="b" anchorCtr="0">
            <a:noAutofit/>
          </a:bodyPr>
          <a:lstStyle>
            <a:lvl1pPr algn="l">
              <a:defRPr sz="800" cap="all" baseline="0">
                <a:solidFill>
                  <a:schemeClr val="accent5"/>
                </a:solidFill>
              </a:defRPr>
            </a:lvl1pPr>
          </a:lstStyle>
          <a:p>
            <a:r>
              <a:rPr lang="en-US"/>
              <a:t>Markov Random Fields for Super-resolution and Texture Synthesis</a:t>
            </a:r>
            <a:endParaRPr lang="fr-FR" dirty="0"/>
          </a:p>
        </p:txBody>
      </p:sp>
      <p:sp>
        <p:nvSpPr>
          <p:cNvPr id="6" name="Espace réservé du numéro de diapositive 5"/>
          <p:cNvSpPr>
            <a:spLocks noGrp="1"/>
          </p:cNvSpPr>
          <p:nvPr>
            <p:ph type="sldNum" sz="quarter" idx="4"/>
          </p:nvPr>
        </p:nvSpPr>
        <p:spPr bwMode="gray">
          <a:xfrm>
            <a:off x="7627938" y="214536"/>
            <a:ext cx="1127125" cy="303609"/>
          </a:xfrm>
          <a:prstGeom prst="rect">
            <a:avLst/>
          </a:prstGeom>
        </p:spPr>
        <p:txBody>
          <a:bodyPr vert="horz" lIns="0" tIns="0" rIns="0" bIns="0" rtlCol="0" anchor="ctr" anchorCtr="0">
            <a:noAutofit/>
          </a:bodyPr>
          <a:lstStyle>
            <a:lvl1pPr algn="r">
              <a:defRPr sz="2350" b="0" cap="all" baseline="0">
                <a:solidFill>
                  <a:schemeClr val="bg2"/>
                </a:solidFill>
              </a:defRPr>
            </a:lvl1pPr>
          </a:lstStyle>
          <a:p>
            <a:fld id="{10C140CD-8AED-46FF-A9A2-77308F3F39AE}" type="slidenum">
              <a:rPr lang="fr-FR" smtClean="0"/>
              <a:t>‹#›</a:t>
            </a:fld>
            <a:endParaRPr lang="fr-FR" dirty="0"/>
          </a:p>
        </p:txBody>
      </p:sp>
      <p:pic>
        <p:nvPicPr>
          <p:cNvPr id="11" name="Image 10" descr="logo_couv_1.pdf"/>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bwMode="gray">
          <a:xfrm>
            <a:off x="403675" y="4433896"/>
            <a:ext cx="856800" cy="504817"/>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p:txStyles>
    <p:titleStyle>
      <a:lvl1pPr algn="l" defTabSz="914400" rtl="0" eaLnBrk="1" latinLnBrk="0" hangingPunct="1">
        <a:lnSpc>
          <a:spcPct val="100000"/>
        </a:lnSpc>
        <a:spcBef>
          <a:spcPts val="0"/>
        </a:spcBef>
        <a:spcAft>
          <a:spcPts val="0"/>
        </a:spcAft>
        <a:buNone/>
        <a:defRPr sz="2200" b="1" kern="1200" cap="all" baseline="0">
          <a:solidFill>
            <a:schemeClr val="tx1"/>
          </a:solidFill>
          <a:latin typeface="+mj-lt"/>
          <a:ea typeface="+mj-ea"/>
          <a:cs typeface="+mj-cs"/>
        </a:defRPr>
      </a:lvl1pPr>
    </p:titleStyle>
    <p:bodyStyle>
      <a:lvl1pPr marL="0" indent="0" algn="l" defTabSz="914400" rtl="0" eaLnBrk="1" latinLnBrk="0" hangingPunct="1">
        <a:lnSpc>
          <a:spcPct val="100000"/>
        </a:lnSpc>
        <a:spcBef>
          <a:spcPts val="0"/>
        </a:spcBef>
        <a:spcAft>
          <a:spcPts val="0"/>
        </a:spcAft>
        <a:buSzPct val="25000"/>
        <a:buFontTx/>
        <a:buNone/>
        <a:defRPr sz="2000" b="0" kern="1200" cap="none" baseline="0">
          <a:solidFill>
            <a:schemeClr val="accent5"/>
          </a:solidFill>
          <a:latin typeface="+mn-lt"/>
          <a:ea typeface="+mn-ea"/>
          <a:cs typeface="+mn-cs"/>
        </a:defRPr>
      </a:lvl1pPr>
      <a:lvl2pPr marL="0" indent="0" algn="l" defTabSz="914400" rtl="0" eaLnBrk="1" latinLnBrk="0" hangingPunct="1">
        <a:lnSpc>
          <a:spcPct val="100000"/>
        </a:lnSpc>
        <a:spcBef>
          <a:spcPts val="0"/>
        </a:spcBef>
        <a:spcAft>
          <a:spcPts val="0"/>
        </a:spcAft>
        <a:buSzPct val="25000"/>
        <a:buFontTx/>
        <a:buNone/>
        <a:defRPr sz="1900" b="1" kern="1200" cap="none">
          <a:solidFill>
            <a:schemeClr val="bg2"/>
          </a:solidFill>
          <a:latin typeface="+mn-lt"/>
          <a:ea typeface="+mn-ea"/>
          <a:cs typeface="+mn-cs"/>
        </a:defRPr>
      </a:lvl2pPr>
      <a:lvl3pPr marL="0" indent="0" algn="l" defTabSz="914400" rtl="0" eaLnBrk="1" latinLnBrk="0" hangingPunct="1">
        <a:lnSpc>
          <a:spcPct val="100000"/>
        </a:lnSpc>
        <a:spcBef>
          <a:spcPts val="0"/>
        </a:spcBef>
        <a:spcAft>
          <a:spcPts val="0"/>
        </a:spcAft>
        <a:buSzPct val="25000"/>
        <a:buFontTx/>
        <a:buNone/>
        <a:defRPr sz="1800" kern="1200" cap="none">
          <a:solidFill>
            <a:schemeClr val="tx1"/>
          </a:solidFill>
          <a:latin typeface="+mn-lt"/>
          <a:ea typeface="+mn-ea"/>
          <a:cs typeface="+mn-cs"/>
        </a:defRPr>
      </a:lvl3pPr>
      <a:lvl4pPr marL="266700" indent="-266700" algn="l" defTabSz="914400" rtl="0" eaLnBrk="1" latinLnBrk="0" hangingPunct="1">
        <a:lnSpc>
          <a:spcPct val="100000"/>
        </a:lnSpc>
        <a:spcBef>
          <a:spcPts val="0"/>
        </a:spcBef>
        <a:spcAft>
          <a:spcPts val="0"/>
        </a:spcAft>
        <a:buClr>
          <a:schemeClr val="bg2"/>
        </a:buClr>
        <a:buSzPct val="80000"/>
        <a:buFont typeface="Arial" panose="020B0604020202020204" pitchFamily="34" charset="0"/>
        <a:buChar char="►"/>
        <a:defRPr sz="1800" kern="1200" cap="none">
          <a:solidFill>
            <a:schemeClr val="tx1"/>
          </a:solidFill>
          <a:latin typeface="+mn-lt"/>
          <a:ea typeface="+mn-ea"/>
          <a:cs typeface="+mn-cs"/>
        </a:defRPr>
      </a:lvl4pPr>
      <a:lvl5pPr marL="447675" indent="-180975" algn="l" defTabSz="914400" rtl="0" eaLnBrk="1" latinLnBrk="0" hangingPunct="1">
        <a:lnSpc>
          <a:spcPct val="100000"/>
        </a:lnSpc>
        <a:spcBef>
          <a:spcPts val="0"/>
        </a:spcBef>
        <a:spcAft>
          <a:spcPts val="0"/>
        </a:spcAft>
        <a:buClr>
          <a:schemeClr val="bg2"/>
        </a:buClr>
        <a:buSzPct val="100000"/>
        <a:buFont typeface="Arial" panose="020B0604020202020204" pitchFamily="34" charset="0"/>
        <a:buChar char="-"/>
        <a:defRPr sz="1800" kern="1200" cap="none">
          <a:solidFill>
            <a:schemeClr val="tx1"/>
          </a:solidFill>
          <a:latin typeface="+mn-lt"/>
          <a:ea typeface="+mn-ea"/>
          <a:cs typeface="+mn-cs"/>
        </a:defRPr>
      </a:lvl5pPr>
      <a:lvl6pPr marL="0" indent="0" algn="l" defTabSz="914400" rtl="0" eaLnBrk="1" latinLnBrk="0" hangingPunct="1">
        <a:spcBef>
          <a:spcPct val="20000"/>
        </a:spcBef>
        <a:buFont typeface="Arial" panose="020B0604020202020204" pitchFamily="34" charset="0"/>
        <a:buNone/>
        <a:defRPr sz="1500" kern="1200">
          <a:solidFill>
            <a:schemeClr val="tx1"/>
          </a:solidFill>
          <a:latin typeface="+mn-lt"/>
          <a:ea typeface="+mn-ea"/>
          <a:cs typeface="+mn-cs"/>
        </a:defRPr>
      </a:lvl6pPr>
      <a:lvl7pPr marL="342900" indent="-342900" algn="l" defTabSz="914400" rtl="0" eaLnBrk="1" latinLnBrk="0" hangingPunct="1">
        <a:spcBef>
          <a:spcPct val="20000"/>
        </a:spcBef>
        <a:buClr>
          <a:schemeClr val="bg2"/>
        </a:buClr>
        <a:buFont typeface="Arial" panose="020B0604020202020204" pitchFamily="34" charset="0"/>
        <a:buChar char="►"/>
        <a:defRPr sz="15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file:///D:\3A\f4b_516\516_lot2\rapport\rural-roads.co.uk" TargetMode="External"/><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openxmlformats.org/officeDocument/2006/relationships/image" Target="../media/image2.png"/><Relationship Id="rId4" Type="http://schemas.openxmlformats.org/officeDocument/2006/relationships/hyperlink" Target="file:///D:\3A\f4b_516\516_lot2\rapport\exploretheline.com"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D54133B-371A-451E-83B0-12E77C669547}" type="datetime1">
              <a:rPr lang="fr-FR" smtClean="0"/>
              <a:t>01/03/2018</a:t>
            </a:fld>
            <a:endParaRPr lang="fr-FR" dirty="0"/>
          </a:p>
        </p:txBody>
      </p:sp>
      <p:sp>
        <p:nvSpPr>
          <p:cNvPr id="3" name="灯片编号占位符 2"/>
          <p:cNvSpPr>
            <a:spLocks noGrp="1"/>
          </p:cNvSpPr>
          <p:nvPr>
            <p:ph type="sldNum" sz="quarter" idx="11"/>
          </p:nvPr>
        </p:nvSpPr>
        <p:spPr/>
        <p:txBody>
          <a:bodyPr/>
          <a:lstStyle/>
          <a:p>
            <a:fld id="{10C140CD-8AED-46FF-A9A2-77308F3F39AE}" type="slidenum">
              <a:rPr lang="fr-FR" smtClean="0"/>
              <a:t>1</a:t>
            </a:fld>
            <a:endParaRPr lang="fr-FR"/>
          </a:p>
        </p:txBody>
      </p:sp>
      <p:sp>
        <p:nvSpPr>
          <p:cNvPr id="4" name="页脚占位符 3"/>
          <p:cNvSpPr>
            <a:spLocks noGrp="1"/>
          </p:cNvSpPr>
          <p:nvPr>
            <p:ph type="ftr" sz="quarter" idx="12"/>
          </p:nvPr>
        </p:nvSpPr>
        <p:spPr/>
        <p:txBody>
          <a:bodyPr/>
          <a:lstStyle/>
          <a:p>
            <a:r>
              <a:rPr lang="en-US"/>
              <a:t>Markov Random Fields for Super-resolution and Texture Synthesis</a:t>
            </a:r>
            <a:endParaRPr lang="fr-FR" dirty="0"/>
          </a:p>
        </p:txBody>
      </p:sp>
      <p:sp>
        <p:nvSpPr>
          <p:cNvPr id="5" name="文本占位符 4"/>
          <p:cNvSpPr>
            <a:spLocks noGrp="1"/>
          </p:cNvSpPr>
          <p:nvPr>
            <p:ph type="body" sz="quarter" idx="13"/>
          </p:nvPr>
        </p:nvSpPr>
        <p:spPr/>
        <p:txBody>
          <a:bodyPr/>
          <a:lstStyle/>
          <a:p>
            <a:r>
              <a:rPr lang="en-US" dirty="0"/>
              <a:t>Lot</a:t>
            </a:r>
            <a:r>
              <a:rPr lang="fr-FR" altLang="en-US" dirty="0"/>
              <a:t>2</a:t>
            </a:r>
            <a:r>
              <a:rPr lang="en-US" dirty="0"/>
              <a:t> : </a:t>
            </a:r>
            <a:r>
              <a:rPr lang="fr-FR" dirty="0"/>
              <a:t>Segmentation des scènes à l’extérieur</a:t>
            </a:r>
          </a:p>
        </p:txBody>
      </p:sp>
      <p:sp>
        <p:nvSpPr>
          <p:cNvPr id="6" name="文本框 5"/>
          <p:cNvSpPr txBox="1"/>
          <p:nvPr/>
        </p:nvSpPr>
        <p:spPr>
          <a:xfrm>
            <a:off x="5292080" y="4011910"/>
            <a:ext cx="3384376" cy="646331"/>
          </a:xfrm>
          <a:prstGeom prst="rect">
            <a:avLst/>
          </a:prstGeom>
          <a:noFill/>
        </p:spPr>
        <p:txBody>
          <a:bodyPr wrap="square" rtlCol="0">
            <a:spAutoFit/>
          </a:bodyPr>
          <a:lstStyle/>
          <a:p>
            <a:r>
              <a:rPr lang="en-US" dirty="0" err="1"/>
              <a:t>Junshuai</a:t>
            </a:r>
            <a:r>
              <a:rPr lang="en-US" dirty="0"/>
              <a:t> ZHU</a:t>
            </a:r>
          </a:p>
          <a:p>
            <a:r>
              <a:rPr lang="en-US" dirty="0"/>
              <a:t>Yihong XU</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fr-FR" dirty="0"/>
              <a:t>conclusions</a:t>
            </a:r>
            <a:endParaRPr lang="en-US" dirty="0"/>
          </a:p>
        </p:txBody>
      </p:sp>
      <p:sp>
        <p:nvSpPr>
          <p:cNvPr id="5" name="日期占位符 4"/>
          <p:cNvSpPr>
            <a:spLocks noGrp="1"/>
          </p:cNvSpPr>
          <p:nvPr>
            <p:ph type="dt" sz="half" idx="15"/>
          </p:nvPr>
        </p:nvSpPr>
        <p:spPr/>
        <p:txBody>
          <a:bodyPr/>
          <a:lstStyle/>
          <a:p>
            <a:fld id="{02F2A944-B0D2-4E65-9B75-234B8B45C846}" type="datetime1">
              <a:rPr lang="fr-FR" smtClean="0"/>
              <a:t>01/03/2018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10</a:t>
            </a:fld>
            <a:endParaRPr lang="fr-FR" dirty="0"/>
          </a:p>
        </p:txBody>
      </p:sp>
      <p:sp>
        <p:nvSpPr>
          <p:cNvPr id="4" name="矩形 3"/>
          <p:cNvSpPr/>
          <p:nvPr/>
        </p:nvSpPr>
        <p:spPr>
          <a:xfrm>
            <a:off x="273016" y="984331"/>
            <a:ext cx="8424936" cy="2553335"/>
          </a:xfrm>
          <a:prstGeom prst="rect">
            <a:avLst/>
          </a:prstGeom>
        </p:spPr>
        <p:txBody>
          <a:bodyPr wrap="square">
            <a:spAutoFit/>
          </a:bodyPr>
          <a:lstStyle/>
          <a:p>
            <a:pPr marL="342900" lvl="0" indent="-342900" algn="just">
              <a:spcAft>
                <a:spcPts val="0"/>
              </a:spcAft>
              <a:buFont typeface="Wingdings" panose="05000000000000000000" pitchFamily="2" charset="2"/>
              <a:buChar char=""/>
            </a:pPr>
            <a:r>
              <a:rPr lang="fr-FR" sz="1600" dirty="0">
                <a:latin typeface="Arial" panose="020B0604020202020204" pitchFamily="34" charset="0"/>
                <a:ea typeface="宋体" panose="02010600030101010101" pitchFamily="2" charset="-122"/>
                <a:cs typeface="Times New Roman" panose="02020603050405020304" pitchFamily="18" charset="0"/>
              </a:rPr>
              <a:t>Il est difficile à entrainer un seul K-</a:t>
            </a:r>
            <a:r>
              <a:rPr lang="fr-FR" sz="1600" dirty="0" err="1">
                <a:latin typeface="Arial" panose="020B0604020202020204" pitchFamily="34" charset="0"/>
                <a:ea typeface="宋体" panose="02010600030101010101" pitchFamily="2" charset="-122"/>
                <a:cs typeface="Times New Roman" panose="02020603050405020304" pitchFamily="18" charset="0"/>
              </a:rPr>
              <a:t>means</a:t>
            </a:r>
            <a:r>
              <a:rPr lang="fr-FR" sz="1600" dirty="0">
                <a:latin typeface="Arial" panose="020B0604020202020204" pitchFamily="34" charset="0"/>
                <a:ea typeface="宋体" panose="02010600030101010101" pitchFamily="2" charset="-122"/>
                <a:cs typeface="Times New Roman" panose="02020603050405020304" pitchFamily="18" charset="0"/>
              </a:rPr>
              <a:t> qui est capable de segmenter tous types de chemin, une approche « un K-</a:t>
            </a:r>
            <a:r>
              <a:rPr lang="fr-FR" sz="1600" dirty="0" err="1">
                <a:latin typeface="Arial" panose="020B0604020202020204" pitchFamily="34" charset="0"/>
                <a:ea typeface="宋体" panose="02010600030101010101" pitchFamily="2" charset="-122"/>
                <a:cs typeface="Times New Roman" panose="02020603050405020304" pitchFamily="18" charset="0"/>
              </a:rPr>
              <a:t>means</a:t>
            </a:r>
            <a:r>
              <a:rPr lang="fr-FR" sz="1600" dirty="0">
                <a:latin typeface="Arial" panose="020B0604020202020204" pitchFamily="34" charset="0"/>
                <a:ea typeface="宋体" panose="02010600030101010101" pitchFamily="2" charset="-122"/>
                <a:cs typeface="Times New Roman" panose="02020603050405020304" pitchFamily="18" charset="0"/>
              </a:rPr>
              <a:t> par image » proposée dans l’article serait plus précise. Le défaut de cette approche est qu’elle n’est possible de faire la labellisation à la main qui indique quelle partie est le chemin à suivre par le robot mais un traitement géométrique doit être appliqué pour atteindre cet objectif.</a:t>
            </a:r>
          </a:p>
          <a:p>
            <a:pPr marL="342900" lvl="0" indent="-342900" algn="just">
              <a:spcAft>
                <a:spcPts val="0"/>
              </a:spcAft>
              <a:buFont typeface="Wingdings" panose="05000000000000000000" pitchFamily="2" charset="2"/>
              <a:buChar char=""/>
            </a:pPr>
            <a:r>
              <a:rPr lang="fr-FR" sz="1600" dirty="0">
                <a:latin typeface="Arial" panose="020B0604020202020204" pitchFamily="34" charset="0"/>
                <a:ea typeface="宋体" panose="02010600030101010101" pitchFamily="2" charset="-122"/>
                <a:cs typeface="Times New Roman" panose="02020603050405020304" pitchFamily="18" charset="0"/>
              </a:rPr>
              <a:t>Notre approche est plus rapide en termes de temps de calcul parce que nous avons besoins que deux K-</a:t>
            </a:r>
            <a:r>
              <a:rPr lang="fr-FR" sz="1600" dirty="0" err="1">
                <a:latin typeface="Arial" panose="020B0604020202020204" pitchFamily="34" charset="0"/>
                <a:ea typeface="宋体" panose="02010600030101010101" pitchFamily="2" charset="-122"/>
                <a:cs typeface="Times New Roman" panose="02020603050405020304" pitchFamily="18" charset="0"/>
              </a:rPr>
              <a:t>means</a:t>
            </a:r>
            <a:r>
              <a:rPr lang="fr-FR" sz="1600" dirty="0">
                <a:latin typeface="Arial" panose="020B0604020202020204" pitchFamily="34" charset="0"/>
                <a:ea typeface="宋体" panose="02010600030101010101" pitchFamily="2" charset="-122"/>
                <a:cs typeface="Times New Roman" panose="02020603050405020304" pitchFamily="18" charset="0"/>
              </a:rPr>
              <a:t> pour tous types d’images.</a:t>
            </a:r>
          </a:p>
          <a:p>
            <a:pPr marL="342900" lvl="0" indent="-342900" algn="just">
              <a:spcAft>
                <a:spcPts val="0"/>
              </a:spcAft>
              <a:buFont typeface="Wingdings" panose="05000000000000000000" pitchFamily="2" charset="2"/>
              <a:buChar char=""/>
            </a:pPr>
            <a:r>
              <a:rPr lang="fr-FR" sz="1600" dirty="0">
                <a:latin typeface="Arial" panose="020B0604020202020204" pitchFamily="34" charset="0"/>
                <a:ea typeface="宋体" panose="02010600030101010101" pitchFamily="2" charset="-122"/>
                <a:cs typeface="Times New Roman" panose="02020603050405020304" pitchFamily="18" charset="0"/>
              </a:rPr>
              <a:t>La segmentation n’est parfaite surtout sur les chemins qui ont une zone uniforme (par exemple, l’eau reflète la lumière). Un post traitement est proposé pour améliorer le résultat.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4"/>
          <p:cNvSpPr>
            <a:spLocks noGrp="1"/>
          </p:cNvSpPr>
          <p:nvPr>
            <p:ph type="dt" sz="half" idx="15"/>
          </p:nvPr>
        </p:nvSpPr>
        <p:spPr/>
        <p:txBody>
          <a:bodyPr/>
          <a:lstStyle/>
          <a:p>
            <a:fld id="{02F2A944-B0D2-4E65-9B75-234B8B45C846}" type="datetime1">
              <a:rPr lang="fr-FR" smtClean="0"/>
              <a:t>01/03/2018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11</a:t>
            </a:fld>
            <a:endParaRPr lang="fr-FR" dirty="0"/>
          </a:p>
        </p:txBody>
      </p:sp>
      <p:sp>
        <p:nvSpPr>
          <p:cNvPr id="3" name="矩形 2"/>
          <p:cNvSpPr/>
          <p:nvPr/>
        </p:nvSpPr>
        <p:spPr>
          <a:xfrm>
            <a:off x="3341535" y="2110085"/>
            <a:ext cx="2460931" cy="923330"/>
          </a:xfrm>
          <a:prstGeom prst="rect">
            <a:avLst/>
          </a:prstGeom>
          <a:noFill/>
        </p:spPr>
        <p:txBody>
          <a:bodyPr wrap="none" lIns="91440" tIns="45720" rIns="91440" bIns="45720">
            <a:spAutoFit/>
          </a:bodyPr>
          <a:lstStyle/>
          <a:p>
            <a:pPr algn="ctr"/>
            <a:r>
              <a:rPr lang="fr-FR" altLang="zh-CN" sz="5400" b="1" spc="50" dirty="0">
                <a:ln w="0"/>
                <a:solidFill>
                  <a:schemeClr val="bg2"/>
                </a:solidFill>
                <a:effectLst>
                  <a:innerShdw blurRad="63500" dist="50800" dir="13500000">
                    <a:srgbClr val="000000">
                      <a:alpha val="50000"/>
                    </a:srgbClr>
                  </a:innerShdw>
                </a:effectLst>
              </a:rPr>
              <a:t>Merci !</a:t>
            </a:r>
            <a:endParaRPr lang="zh-CN" altLang="en-US" sz="5400" b="1" cap="none" spc="50" dirty="0">
              <a:ln w="0"/>
              <a:solidFill>
                <a:schemeClr val="bg2"/>
              </a:solidFill>
              <a:effectLst>
                <a:innerShdw blurRad="63500" dist="50800" dir="13500000">
                  <a:srgbClr val="000000">
                    <a:alpha val="50000"/>
                  </a:srgbClr>
                </a:innerShdw>
              </a:effectLs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4121150" y="736600"/>
            <a:ext cx="4333875" cy="4095750"/>
          </a:xfrm>
        </p:spPr>
        <p:txBody>
          <a:bodyPr/>
          <a:lstStyle/>
          <a:p>
            <a:pPr lvl="0"/>
            <a:r>
              <a:rPr lang="fr-FR" sz="1400" dirty="0"/>
              <a:t>Problmatique</a:t>
            </a:r>
          </a:p>
          <a:p>
            <a:pPr lvl="0"/>
            <a:r>
              <a:rPr lang="fr-FR" sz="1400" dirty="0"/>
              <a:t>Introduction de la BASE de donnees</a:t>
            </a:r>
          </a:p>
          <a:p>
            <a:r>
              <a:rPr lang="fr-FR" sz="1400" dirty="0"/>
              <a:t>Chaine du traitement </a:t>
            </a:r>
          </a:p>
          <a:p>
            <a:r>
              <a:rPr lang="fr-FR" sz="1400" dirty="0"/>
              <a:t>PHASE DE TESTs ET COMPARAISONS</a:t>
            </a:r>
          </a:p>
          <a:p>
            <a:r>
              <a:rPr lang="fr-FR" sz="1400" dirty="0"/>
              <a:t>Conclusions</a:t>
            </a:r>
          </a:p>
        </p:txBody>
      </p:sp>
      <p:sp>
        <p:nvSpPr>
          <p:cNvPr id="3" name="标题 2"/>
          <p:cNvSpPr>
            <a:spLocks noGrp="1"/>
          </p:cNvSpPr>
          <p:nvPr>
            <p:ph type="title"/>
          </p:nvPr>
        </p:nvSpPr>
        <p:spPr/>
        <p:txBody>
          <a:bodyPr/>
          <a:lstStyle/>
          <a:p>
            <a:r>
              <a:rPr lang="en-US" dirty="0" err="1"/>
              <a:t>pLAN</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fr-FR" dirty="0"/>
              <a:t>Problématique</a:t>
            </a:r>
            <a:endParaRPr lang="en-US" dirty="0"/>
          </a:p>
        </p:txBody>
      </p:sp>
      <p:sp>
        <p:nvSpPr>
          <p:cNvPr id="4" name="内容占位符 3"/>
          <p:cNvSpPr>
            <a:spLocks noGrp="1"/>
          </p:cNvSpPr>
          <p:nvPr>
            <p:ph idx="14"/>
          </p:nvPr>
        </p:nvSpPr>
        <p:spPr/>
        <p:txBody>
          <a:bodyPr/>
          <a:lstStyle/>
          <a:p>
            <a:endParaRPr lang="fr-FR" dirty="0"/>
          </a:p>
          <a:p>
            <a:pPr algn="just"/>
            <a:r>
              <a:rPr lang="fr-FR" altLang="zh-CN" dirty="0"/>
              <a:t>L’objectif de ce projet est de segmenter une image de scène à l’extérieur par type de textures (végétations, chemins, voitures, etc.). Dans notre cas d’application, nous devons guider un robot pour trouver le chemin à suivre. Le problématique s’agit donc comment segmenter une image de scène à l’extérieur et comment indiquer au robot quelle classe est le chemin à suivre.</a:t>
            </a:r>
            <a:endParaRPr lang="zh-CN" altLang="zh-CN" dirty="0"/>
          </a:p>
        </p:txBody>
      </p:sp>
      <p:sp>
        <p:nvSpPr>
          <p:cNvPr id="5" name="日期占位符 4"/>
          <p:cNvSpPr>
            <a:spLocks noGrp="1"/>
          </p:cNvSpPr>
          <p:nvPr>
            <p:ph type="dt" sz="half" idx="15"/>
          </p:nvPr>
        </p:nvSpPr>
        <p:spPr/>
        <p:txBody>
          <a:bodyPr/>
          <a:lstStyle/>
          <a:p>
            <a:fld id="{02F2A944-B0D2-4E65-9B75-234B8B45C846}" type="datetime1">
              <a:rPr lang="fr-FR" smtClean="0"/>
              <a:t>01/03/2018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3</a:t>
            </a:fld>
            <a:endParaRPr lang="fr-F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lvl="0"/>
            <a:r>
              <a:rPr lang="fr-FR" dirty="0"/>
              <a:t>Introduction de la de données</a:t>
            </a:r>
          </a:p>
        </p:txBody>
      </p:sp>
      <p:sp>
        <p:nvSpPr>
          <p:cNvPr id="5" name="日期占位符 4"/>
          <p:cNvSpPr>
            <a:spLocks noGrp="1"/>
          </p:cNvSpPr>
          <p:nvPr>
            <p:ph type="dt" sz="half" idx="15"/>
          </p:nvPr>
        </p:nvSpPr>
        <p:spPr/>
        <p:txBody>
          <a:bodyPr/>
          <a:lstStyle/>
          <a:p>
            <a:fld id="{02F2A944-B0D2-4E65-9B75-234B8B45C846}" type="datetime1">
              <a:rPr lang="fr-FR" smtClean="0"/>
              <a:t>01/03/2018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4</a:t>
            </a:fld>
            <a:endParaRPr lang="fr-FR" dirty="0"/>
          </a:p>
        </p:txBody>
      </p:sp>
      <p:sp>
        <p:nvSpPr>
          <p:cNvPr id="3" name="文本框 2"/>
          <p:cNvSpPr txBox="1"/>
          <p:nvPr/>
        </p:nvSpPr>
        <p:spPr>
          <a:xfrm>
            <a:off x="7056497" y="742454"/>
            <a:ext cx="1979999" cy="1169551"/>
          </a:xfrm>
          <a:prstGeom prst="rect">
            <a:avLst/>
          </a:prstGeom>
          <a:noFill/>
        </p:spPr>
        <p:txBody>
          <a:bodyPr wrap="square" rtlCol="0">
            <a:spAutoFit/>
          </a:bodyPr>
          <a:lstStyle/>
          <a:p>
            <a:pPr marL="285750" indent="-285750">
              <a:buFont typeface="Wingdings" panose="05000000000000000000" pitchFamily="2" charset="2"/>
              <a:buChar char="Ø"/>
            </a:pPr>
            <a:r>
              <a:rPr lang="fr-FR" altLang="zh-CN" sz="1400" u="sng" dirty="0">
                <a:hlinkClick r:id="rId3" action="ppaction://hlinkfile"/>
              </a:rPr>
              <a:t>rural-roads.co.uk</a:t>
            </a:r>
            <a:r>
              <a:rPr lang="fr-FR" altLang="zh-CN" sz="1400" dirty="0"/>
              <a:t> </a:t>
            </a:r>
            <a:r>
              <a:rPr lang="fr-FR" altLang="zh-CN" sz="1400" u="sng" dirty="0">
                <a:hlinkClick r:id="rId4" action="ppaction://hlinkfile"/>
              </a:rPr>
              <a:t>exploretheline.com</a:t>
            </a:r>
            <a:r>
              <a:rPr lang="fr-FR" altLang="zh-CN" sz="1400" dirty="0"/>
              <a:t> </a:t>
            </a:r>
            <a:endParaRPr lang="fr-FR" sz="1400" dirty="0"/>
          </a:p>
          <a:p>
            <a:pPr marL="285750" indent="-285750">
              <a:buFont typeface="Wingdings" panose="05000000000000000000" pitchFamily="2" charset="2"/>
              <a:buChar char="Ø"/>
            </a:pPr>
            <a:r>
              <a:rPr lang="fr-FR" altLang="zh-CN" sz="1400" dirty="0"/>
              <a:t>50 images entrainées </a:t>
            </a:r>
          </a:p>
          <a:p>
            <a:pPr marL="285750" indent="-285750">
              <a:buFont typeface="Wingdings" panose="05000000000000000000" pitchFamily="2" charset="2"/>
              <a:buChar char="Ø"/>
            </a:pPr>
            <a:r>
              <a:rPr lang="fr-FR" altLang="zh-CN" sz="1400" dirty="0"/>
              <a:t>10 images de test</a:t>
            </a:r>
            <a:endParaRPr lang="en-US" sz="1400" dirty="0"/>
          </a:p>
        </p:txBody>
      </p:sp>
      <p:pic>
        <p:nvPicPr>
          <p:cNvPr id="12" name="图片 11"/>
          <p:cNvPicPr>
            <a:picLocks noChangeAspect="1"/>
          </p:cNvPicPr>
          <p:nvPr/>
        </p:nvPicPr>
        <p:blipFill>
          <a:blip r:embed="rId5"/>
          <a:stretch>
            <a:fillRect/>
          </a:stretch>
        </p:blipFill>
        <p:spPr>
          <a:xfrm>
            <a:off x="311622" y="742455"/>
            <a:ext cx="6552728" cy="370150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fr-FR" dirty="0"/>
              <a:t>Chaîne du traitement</a:t>
            </a:r>
            <a:endParaRPr lang="en-US" dirty="0"/>
          </a:p>
        </p:txBody>
      </p:sp>
      <p:sp>
        <p:nvSpPr>
          <p:cNvPr id="5" name="日期占位符 4"/>
          <p:cNvSpPr>
            <a:spLocks noGrp="1"/>
          </p:cNvSpPr>
          <p:nvPr>
            <p:ph type="dt" sz="half" idx="15"/>
          </p:nvPr>
        </p:nvSpPr>
        <p:spPr/>
        <p:txBody>
          <a:bodyPr/>
          <a:lstStyle/>
          <a:p>
            <a:fld id="{02F2A944-B0D2-4E65-9B75-234B8B45C846}" type="datetime1">
              <a:rPr lang="fr-FR" smtClean="0"/>
              <a:t>01/03/2018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5</a:t>
            </a:fld>
            <a:endParaRPr lang="fr-FR" dirty="0"/>
          </a:p>
        </p:txBody>
      </p:sp>
      <p:pic>
        <p:nvPicPr>
          <p:cNvPr id="8" name="图片 7"/>
          <p:cNvPicPr/>
          <p:nvPr/>
        </p:nvPicPr>
        <p:blipFill>
          <a:blip r:embed="rId3">
            <a:extLst>
              <a:ext uri="{28A0092B-C50C-407E-A947-70E740481C1C}">
                <a14:useLocalDpi xmlns:a14="http://schemas.microsoft.com/office/drawing/2010/main" val="0"/>
              </a:ext>
            </a:extLst>
          </a:blip>
          <a:stretch>
            <a:fillRect/>
          </a:stretch>
        </p:blipFill>
        <p:spPr>
          <a:xfrm>
            <a:off x="546152" y="450000"/>
            <a:ext cx="8208911" cy="46935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6000" y="0"/>
            <a:ext cx="7992424" cy="450000"/>
          </a:xfrm>
        </p:spPr>
        <p:txBody>
          <a:bodyPr/>
          <a:lstStyle/>
          <a:p>
            <a:r>
              <a:rPr lang="fr-FR" dirty="0"/>
              <a:t>PHASE DE </a:t>
            </a:r>
            <a:r>
              <a:rPr lang="fr-FR" dirty="0" err="1"/>
              <a:t>TESTs</a:t>
            </a:r>
            <a:r>
              <a:rPr lang="fr-FR" dirty="0"/>
              <a:t> ET COMPARAISONS - #textons (1/3)</a:t>
            </a:r>
            <a:endParaRPr lang="en-US" dirty="0"/>
          </a:p>
        </p:txBody>
      </p:sp>
      <p:sp>
        <p:nvSpPr>
          <p:cNvPr id="7" name="灯片编号占位符 6"/>
          <p:cNvSpPr>
            <a:spLocks noGrp="1"/>
          </p:cNvSpPr>
          <p:nvPr>
            <p:ph type="sldNum" sz="quarter" idx="17"/>
          </p:nvPr>
        </p:nvSpPr>
        <p:spPr/>
        <p:txBody>
          <a:bodyPr/>
          <a:lstStyle/>
          <a:p>
            <a:fld id="{10C140CD-8AED-46FF-A9A2-77308F3F39AE}" type="slidenum">
              <a:rPr lang="fr-FR" smtClean="0"/>
              <a:t>6</a:t>
            </a:fld>
            <a:endParaRPr lang="fr-FR" dirty="0"/>
          </a:p>
        </p:txBody>
      </p:sp>
      <p:sp>
        <p:nvSpPr>
          <p:cNvPr id="10" name="Rectangle 2"/>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025" name="图片 1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732" y="787519"/>
            <a:ext cx="4500268" cy="338020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3"/>
          <p:cNvSpPr>
            <a:spLocks noChangeArrowheads="1"/>
          </p:cNvSpPr>
          <p:nvPr/>
        </p:nvSpPr>
        <p:spPr bwMode="auto">
          <a:xfrm>
            <a:off x="1331640" y="4053498"/>
            <a:ext cx="2092619"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ctr" defTabSz="914400" rtl="0" eaLnBrk="0" fontAlgn="base" latinLnBrk="0" hangingPunct="0">
              <a:lnSpc>
                <a:spcPct val="100000"/>
              </a:lnSpc>
              <a:spcBef>
                <a:spcPct val="0"/>
              </a:spcBef>
              <a:spcAft>
                <a:spcPct val="0"/>
              </a:spcAft>
              <a:buClrTx/>
              <a:buSzTx/>
              <a:buFontTx/>
              <a:buNone/>
            </a:pPr>
            <a:r>
              <a:rPr kumimoji="0" lang="fr-FR" altLang="zh-CN" sz="700" b="1" i="1" u="none" strike="noStrike" cap="none" normalizeH="0" baseline="0" dirty="0">
                <a:ln>
                  <a:noFill/>
                </a:ln>
                <a:solidFill>
                  <a:srgbClr val="9B9B9B"/>
                </a:solidFill>
                <a:effectLst/>
                <a:latin typeface="Arial" panose="020B0604020202020204" pitchFamily="34" charset="0"/>
                <a:ea typeface="宋体" panose="02010600030101010101" pitchFamily="2" charset="-122"/>
                <a:cs typeface="Times New Roman" panose="02020603050405020304" pitchFamily="18" charset="0"/>
              </a:rPr>
              <a:t>images sans filtrage (12 « textons » et clusters des histogrammes).</a:t>
            </a:r>
            <a:endParaRPr kumimoji="0" lang="fr-FR" altLang="zh-CN" sz="1800" b="0" i="0" u="none" strike="noStrike" cap="none" normalizeH="0" baseline="0" dirty="0">
              <a:ln>
                <a:noFill/>
              </a:ln>
              <a:solidFill>
                <a:schemeClr val="tx1"/>
              </a:solidFill>
              <a:effectLst/>
              <a:latin typeface="Arial" panose="020B0604020202020204" pitchFamily="34" charset="0"/>
            </a:endParaRPr>
          </a:p>
        </p:txBody>
      </p:sp>
      <p:pic>
        <p:nvPicPr>
          <p:cNvPr id="13" name="图片 12"/>
          <p:cNvPicPr/>
          <p:nvPr/>
        </p:nvPicPr>
        <p:blipFill>
          <a:blip r:embed="rId4" cstate="print">
            <a:extLst>
              <a:ext uri="{28A0092B-C50C-407E-A947-70E740481C1C}">
                <a14:useLocalDpi xmlns:a14="http://schemas.microsoft.com/office/drawing/2010/main" val="0"/>
              </a:ext>
            </a:extLst>
          </a:blip>
          <a:stretch>
            <a:fillRect/>
          </a:stretch>
        </p:blipFill>
        <p:spPr>
          <a:xfrm>
            <a:off x="4499992" y="843557"/>
            <a:ext cx="4392488" cy="3324163"/>
          </a:xfrm>
          <a:prstGeom prst="rect">
            <a:avLst/>
          </a:prstGeom>
        </p:spPr>
      </p:pic>
      <p:sp>
        <p:nvSpPr>
          <p:cNvPr id="12" name="矩形 11"/>
          <p:cNvSpPr/>
          <p:nvPr/>
        </p:nvSpPr>
        <p:spPr>
          <a:xfrm>
            <a:off x="5017589" y="4116036"/>
            <a:ext cx="3613490" cy="215444"/>
          </a:xfrm>
          <a:prstGeom prst="rect">
            <a:avLst/>
          </a:prstGeom>
        </p:spPr>
        <p:txBody>
          <a:bodyPr wrap="none">
            <a:spAutoFit/>
          </a:bodyPr>
          <a:lstStyle/>
          <a:p>
            <a:pPr lvl="0" algn="ctr" eaLnBrk="0" fontAlgn="base" hangingPunct="0">
              <a:spcBef>
                <a:spcPct val="0"/>
              </a:spcBef>
              <a:spcAft>
                <a:spcPct val="0"/>
              </a:spcAft>
            </a:pPr>
            <a:r>
              <a:rPr lang="fr-FR" altLang="zh-CN" sz="800" b="1" i="1" dirty="0">
                <a:solidFill>
                  <a:srgbClr val="9B9B9B"/>
                </a:solidFill>
                <a:latin typeface="Arial" panose="020B0604020202020204" pitchFamily="34" charset="0"/>
                <a:ea typeface="宋体" panose="02010600030101010101" pitchFamily="2" charset="-122"/>
                <a:cs typeface="Times New Roman" panose="02020603050405020304" pitchFamily="18" charset="0"/>
              </a:rPr>
              <a:t>images sans filtrage (16 « textons » et 12 clusters des histogrammes).</a:t>
            </a:r>
            <a:endParaRPr lang="fr-FR" altLang="zh-CN" sz="4800" dirty="0">
              <a:latin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6000" y="0"/>
            <a:ext cx="8208448" cy="450000"/>
          </a:xfrm>
        </p:spPr>
        <p:txBody>
          <a:bodyPr/>
          <a:lstStyle/>
          <a:p>
            <a:r>
              <a:rPr lang="fr-FR" dirty="0"/>
              <a:t>PHASE DE </a:t>
            </a:r>
            <a:r>
              <a:rPr lang="fr-FR" dirty="0" err="1"/>
              <a:t>TESTs</a:t>
            </a:r>
            <a:r>
              <a:rPr lang="fr-FR" dirty="0"/>
              <a:t> ET COMPARAISONS - filtrage (2/3)</a:t>
            </a:r>
            <a:endParaRPr lang="en-US" dirty="0"/>
          </a:p>
        </p:txBody>
      </p:sp>
      <p:sp>
        <p:nvSpPr>
          <p:cNvPr id="5" name="日期占位符 4"/>
          <p:cNvSpPr>
            <a:spLocks noGrp="1"/>
          </p:cNvSpPr>
          <p:nvPr>
            <p:ph type="dt" sz="half" idx="15"/>
          </p:nvPr>
        </p:nvSpPr>
        <p:spPr/>
        <p:txBody>
          <a:bodyPr/>
          <a:lstStyle/>
          <a:p>
            <a:fld id="{02F2A944-B0D2-4E65-9B75-234B8B45C846}" type="datetime1">
              <a:rPr lang="fr-FR" smtClean="0"/>
              <a:t>01/03/2018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7</a:t>
            </a:fld>
            <a:endParaRPr lang="fr-FR" dirty="0"/>
          </a:p>
        </p:txBody>
      </p:sp>
      <p:pic>
        <p:nvPicPr>
          <p:cNvPr id="10" name="图片 9"/>
          <p:cNvPicPr/>
          <p:nvPr/>
        </p:nvPicPr>
        <p:blipFill>
          <a:blip r:embed="rId3" cstate="print">
            <a:extLst>
              <a:ext uri="{28A0092B-C50C-407E-A947-70E740481C1C}">
                <a14:useLocalDpi xmlns:a14="http://schemas.microsoft.com/office/drawing/2010/main" val="0"/>
              </a:ext>
            </a:extLst>
          </a:blip>
          <a:stretch>
            <a:fillRect/>
          </a:stretch>
        </p:blipFill>
        <p:spPr>
          <a:xfrm>
            <a:off x="0" y="771550"/>
            <a:ext cx="4499992" cy="3528392"/>
          </a:xfrm>
          <a:prstGeom prst="rect">
            <a:avLst/>
          </a:prstGeom>
        </p:spPr>
      </p:pic>
      <p:pic>
        <p:nvPicPr>
          <p:cNvPr id="11" name="图片 10"/>
          <p:cNvPicPr/>
          <p:nvPr/>
        </p:nvPicPr>
        <p:blipFill>
          <a:blip r:embed="rId4" cstate="print">
            <a:extLst>
              <a:ext uri="{28A0092B-C50C-407E-A947-70E740481C1C}">
                <a14:useLocalDpi xmlns:a14="http://schemas.microsoft.com/office/drawing/2010/main" val="0"/>
              </a:ext>
            </a:extLst>
          </a:blip>
          <a:stretch>
            <a:fillRect/>
          </a:stretch>
        </p:blipFill>
        <p:spPr>
          <a:xfrm>
            <a:off x="4499992" y="824343"/>
            <a:ext cx="4499992" cy="3456384"/>
          </a:xfrm>
          <a:prstGeom prst="rect">
            <a:avLst/>
          </a:prstGeom>
        </p:spPr>
      </p:pic>
      <p:sp>
        <p:nvSpPr>
          <p:cNvPr id="13" name="Rectangle 3"/>
          <p:cNvSpPr>
            <a:spLocks noChangeArrowheads="1"/>
          </p:cNvSpPr>
          <p:nvPr/>
        </p:nvSpPr>
        <p:spPr bwMode="auto">
          <a:xfrm>
            <a:off x="1331640" y="4107359"/>
            <a:ext cx="2092619" cy="2000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lvl="0" algn="ctr" eaLnBrk="0" fontAlgn="base" hangingPunct="0">
              <a:spcBef>
                <a:spcPct val="0"/>
              </a:spcBef>
              <a:spcAft>
                <a:spcPct val="0"/>
              </a:spcAft>
            </a:pPr>
            <a:r>
              <a:rPr lang="fr-FR" altLang="zh-CN" sz="700" b="1" i="1" dirty="0">
                <a:solidFill>
                  <a:srgbClr val="9B9B9B"/>
                </a:solidFill>
                <a:latin typeface="Arial" panose="020B0604020202020204" pitchFamily="34" charset="0"/>
                <a:ea typeface="宋体" panose="02010600030101010101" pitchFamily="2" charset="-122"/>
                <a:cs typeface="Times New Roman" panose="02020603050405020304" pitchFamily="18" charset="0"/>
              </a:rPr>
              <a:t>Sans filtrage.</a:t>
            </a:r>
            <a:endParaRPr kumimoji="0" lang="fr-FR" altLang="zh-CN" sz="1800" b="0" i="0" u="none" strike="noStrike" cap="none" normalizeH="0" baseline="0" dirty="0">
              <a:ln>
                <a:noFill/>
              </a:ln>
              <a:solidFill>
                <a:schemeClr val="tx1"/>
              </a:solidFill>
              <a:effectLst/>
              <a:latin typeface="Arial" panose="020B0604020202020204" pitchFamily="34" charset="0"/>
            </a:endParaRPr>
          </a:p>
        </p:txBody>
      </p:sp>
      <p:sp>
        <p:nvSpPr>
          <p:cNvPr id="8" name="矩形 7"/>
          <p:cNvSpPr/>
          <p:nvPr/>
        </p:nvSpPr>
        <p:spPr>
          <a:xfrm>
            <a:off x="5724128" y="4120440"/>
            <a:ext cx="2664512" cy="215444"/>
          </a:xfrm>
          <a:prstGeom prst="rect">
            <a:avLst/>
          </a:prstGeom>
        </p:spPr>
        <p:txBody>
          <a:bodyPr wrap="none">
            <a:spAutoFit/>
          </a:bodyPr>
          <a:lstStyle/>
          <a:p>
            <a:r>
              <a:rPr lang="fr-FR" altLang="zh-CN" sz="800" b="1" dirty="0">
                <a:solidFill>
                  <a:srgbClr val="9B9B9B"/>
                </a:solidFill>
                <a:latin typeface="Arial" panose="020B0604020202020204" pitchFamily="34" charset="0"/>
                <a:ea typeface="宋体" panose="02010600030101010101" pitchFamily="2" charset="-122"/>
                <a:cs typeface="Times New Roman" panose="02020603050405020304" pitchFamily="18" charset="0"/>
              </a:rPr>
              <a:t>Avec suppression des zones et sans morphologie.</a:t>
            </a:r>
            <a:endParaRPr lang="zh-CN"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6000" y="0"/>
            <a:ext cx="8208448" cy="450000"/>
          </a:xfrm>
        </p:spPr>
        <p:txBody>
          <a:bodyPr/>
          <a:lstStyle/>
          <a:p>
            <a:r>
              <a:rPr lang="fr-FR" sz="2000" dirty="0"/>
              <a:t>PHASE DE </a:t>
            </a:r>
            <a:r>
              <a:rPr lang="fr-FR" sz="2000" dirty="0" err="1"/>
              <a:t>TESTs</a:t>
            </a:r>
            <a:r>
              <a:rPr lang="fr-FR" sz="2000" dirty="0"/>
              <a:t> ET COMPARAISONS – morphologie(3/3)</a:t>
            </a:r>
            <a:endParaRPr lang="en-US" sz="2000" dirty="0"/>
          </a:p>
        </p:txBody>
      </p:sp>
      <p:sp>
        <p:nvSpPr>
          <p:cNvPr id="5" name="日期占位符 4"/>
          <p:cNvSpPr>
            <a:spLocks noGrp="1"/>
          </p:cNvSpPr>
          <p:nvPr>
            <p:ph type="dt" sz="half" idx="15"/>
          </p:nvPr>
        </p:nvSpPr>
        <p:spPr/>
        <p:txBody>
          <a:bodyPr/>
          <a:lstStyle/>
          <a:p>
            <a:fld id="{02F2A944-B0D2-4E65-9B75-234B8B45C846}" type="datetime1">
              <a:rPr lang="fr-FR" smtClean="0"/>
              <a:t>01/03/2018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8</a:t>
            </a:fld>
            <a:endParaRPr lang="fr-FR" dirty="0"/>
          </a:p>
        </p:txBody>
      </p:sp>
      <p:pic>
        <p:nvPicPr>
          <p:cNvPr id="11" name="图片 10"/>
          <p:cNvPicPr/>
          <p:nvPr/>
        </p:nvPicPr>
        <p:blipFill>
          <a:blip r:embed="rId3" cstate="print">
            <a:extLst>
              <a:ext uri="{28A0092B-C50C-407E-A947-70E740481C1C}">
                <a14:useLocalDpi xmlns:a14="http://schemas.microsoft.com/office/drawing/2010/main" val="0"/>
              </a:ext>
            </a:extLst>
          </a:blip>
          <a:stretch>
            <a:fillRect/>
          </a:stretch>
        </p:blipFill>
        <p:spPr>
          <a:xfrm>
            <a:off x="0" y="750888"/>
            <a:ext cx="4415160" cy="3528392"/>
          </a:xfrm>
          <a:prstGeom prst="rect">
            <a:avLst/>
          </a:prstGeom>
        </p:spPr>
      </p:pic>
      <p:pic>
        <p:nvPicPr>
          <p:cNvPr id="12" name="图片 11"/>
          <p:cNvPicPr/>
          <p:nvPr/>
        </p:nvPicPr>
        <p:blipFill>
          <a:blip r:embed="rId4" cstate="print">
            <a:extLst>
              <a:ext uri="{28A0092B-C50C-407E-A947-70E740481C1C}">
                <a14:useLocalDpi xmlns:a14="http://schemas.microsoft.com/office/drawing/2010/main" val="0"/>
              </a:ext>
            </a:extLst>
          </a:blip>
          <a:stretch>
            <a:fillRect/>
          </a:stretch>
        </p:blipFill>
        <p:spPr>
          <a:xfrm>
            <a:off x="4415160" y="732681"/>
            <a:ext cx="4559748" cy="3528392"/>
          </a:xfrm>
          <a:prstGeom prst="rect">
            <a:avLst/>
          </a:prstGeom>
        </p:spPr>
      </p:pic>
      <p:sp>
        <p:nvSpPr>
          <p:cNvPr id="8" name="矩形 7"/>
          <p:cNvSpPr/>
          <p:nvPr/>
        </p:nvSpPr>
        <p:spPr>
          <a:xfrm>
            <a:off x="1018674" y="4197342"/>
            <a:ext cx="2573140" cy="215444"/>
          </a:xfrm>
          <a:prstGeom prst="rect">
            <a:avLst/>
          </a:prstGeom>
        </p:spPr>
        <p:txBody>
          <a:bodyPr wrap="none">
            <a:spAutoFit/>
          </a:bodyPr>
          <a:lstStyle/>
          <a:p>
            <a:pPr algn="ctr"/>
            <a:r>
              <a:rPr lang="fr-FR" altLang="zh-CN" sz="800" b="1" dirty="0">
                <a:solidFill>
                  <a:srgbClr val="9B9B9B"/>
                </a:solidFill>
                <a:latin typeface="Arial" panose="020B0604020202020204" pitchFamily="34" charset="0"/>
                <a:ea typeface="宋体" panose="02010600030101010101" pitchFamily="2" charset="-122"/>
                <a:cs typeface="Times New Roman" panose="02020603050405020304" pitchFamily="18" charset="0"/>
              </a:rPr>
              <a:t>Avec suppression des zones, sans morphologie.</a:t>
            </a:r>
            <a:endParaRPr lang="zh-CN" altLang="en-US" dirty="0"/>
          </a:p>
        </p:txBody>
      </p:sp>
      <p:sp>
        <p:nvSpPr>
          <p:cNvPr id="13" name="矩形 12"/>
          <p:cNvSpPr/>
          <p:nvPr/>
        </p:nvSpPr>
        <p:spPr>
          <a:xfrm>
            <a:off x="5628001" y="4131164"/>
            <a:ext cx="2400016" cy="215444"/>
          </a:xfrm>
          <a:prstGeom prst="rect">
            <a:avLst/>
          </a:prstGeom>
        </p:spPr>
        <p:txBody>
          <a:bodyPr wrap="none">
            <a:spAutoFit/>
          </a:bodyPr>
          <a:lstStyle/>
          <a:p>
            <a:r>
              <a:rPr lang="fr-FR" altLang="zh-CN" sz="800" b="1" dirty="0">
                <a:solidFill>
                  <a:srgbClr val="9B9B9B"/>
                </a:solidFill>
                <a:latin typeface="Arial" panose="020B0604020202020204" pitchFamily="34" charset="0"/>
                <a:ea typeface="宋体" panose="02010600030101010101" pitchFamily="2" charset="-122"/>
                <a:cs typeface="Times New Roman" panose="02020603050405020304" pitchFamily="18" charset="0"/>
              </a:rPr>
              <a:t>Avec suppression des zones et morphologie.</a:t>
            </a:r>
            <a:endParaRPr lang="zh-CN"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6000" y="0"/>
            <a:ext cx="8208448" cy="450000"/>
          </a:xfrm>
        </p:spPr>
        <p:txBody>
          <a:bodyPr/>
          <a:lstStyle/>
          <a:p>
            <a:r>
              <a:rPr lang="fr-FR" sz="2000" dirty="0"/>
              <a:t>PHASE DE </a:t>
            </a:r>
            <a:r>
              <a:rPr lang="fr-FR" sz="2000" dirty="0" err="1"/>
              <a:t>TESTs</a:t>
            </a:r>
            <a:r>
              <a:rPr lang="fr-FR" sz="2000" dirty="0"/>
              <a:t> ET COMPARAISONS – plus de résultats</a:t>
            </a:r>
            <a:endParaRPr lang="en-US" sz="2000" dirty="0"/>
          </a:p>
        </p:txBody>
      </p:sp>
      <p:sp>
        <p:nvSpPr>
          <p:cNvPr id="7" name="灯片编号占位符 6"/>
          <p:cNvSpPr>
            <a:spLocks noGrp="1"/>
          </p:cNvSpPr>
          <p:nvPr>
            <p:ph type="sldNum" sz="quarter" idx="17"/>
          </p:nvPr>
        </p:nvSpPr>
        <p:spPr/>
        <p:txBody>
          <a:bodyPr/>
          <a:lstStyle/>
          <a:p>
            <a:fld id="{10C140CD-8AED-46FF-A9A2-77308F3F39AE}" type="slidenum">
              <a:rPr lang="fr-FR" smtClean="0"/>
              <a:t>9</a:t>
            </a:fld>
            <a:endParaRPr lang="fr-FR" dirty="0"/>
          </a:p>
        </p:txBody>
      </p:sp>
      <p:pic>
        <p:nvPicPr>
          <p:cNvPr id="10" name="图片 9"/>
          <p:cNvPicPr/>
          <p:nvPr/>
        </p:nvPicPr>
        <p:blipFill>
          <a:blip r:embed="rId3" cstate="print">
            <a:extLst>
              <a:ext uri="{28A0092B-C50C-407E-A947-70E740481C1C}">
                <a14:useLocalDpi xmlns:a14="http://schemas.microsoft.com/office/drawing/2010/main" val="0"/>
              </a:ext>
            </a:extLst>
          </a:blip>
          <a:stretch>
            <a:fillRect/>
          </a:stretch>
        </p:blipFill>
        <p:spPr>
          <a:xfrm>
            <a:off x="755576" y="771550"/>
            <a:ext cx="2860675" cy="2145030"/>
          </a:xfrm>
          <a:prstGeom prst="rect">
            <a:avLst/>
          </a:prstGeom>
        </p:spPr>
      </p:pic>
      <p:pic>
        <p:nvPicPr>
          <p:cNvPr id="14" name="图片 13"/>
          <p:cNvPicPr/>
          <p:nvPr/>
        </p:nvPicPr>
        <p:blipFill>
          <a:blip r:embed="rId4" cstate="print">
            <a:extLst>
              <a:ext uri="{28A0092B-C50C-407E-A947-70E740481C1C}">
                <a14:useLocalDpi xmlns:a14="http://schemas.microsoft.com/office/drawing/2010/main" val="0"/>
              </a:ext>
            </a:extLst>
          </a:blip>
          <a:stretch>
            <a:fillRect/>
          </a:stretch>
        </p:blipFill>
        <p:spPr>
          <a:xfrm>
            <a:off x="4932040" y="771550"/>
            <a:ext cx="2860675" cy="2145030"/>
          </a:xfrm>
          <a:prstGeom prst="rect">
            <a:avLst/>
          </a:prstGeom>
        </p:spPr>
      </p:pic>
      <p:pic>
        <p:nvPicPr>
          <p:cNvPr id="15" name="图片 14"/>
          <p:cNvPicPr/>
          <p:nvPr/>
        </p:nvPicPr>
        <p:blipFill>
          <a:blip r:embed="rId5" cstate="print">
            <a:extLst>
              <a:ext uri="{28A0092B-C50C-407E-A947-70E740481C1C}">
                <a14:useLocalDpi xmlns:a14="http://schemas.microsoft.com/office/drawing/2010/main" val="0"/>
              </a:ext>
            </a:extLst>
          </a:blip>
          <a:stretch>
            <a:fillRect/>
          </a:stretch>
        </p:blipFill>
        <p:spPr>
          <a:xfrm>
            <a:off x="755576" y="2998470"/>
            <a:ext cx="2860675" cy="2145030"/>
          </a:xfrm>
          <a:prstGeom prst="rect">
            <a:avLst/>
          </a:prstGeom>
        </p:spPr>
      </p:pic>
      <p:pic>
        <p:nvPicPr>
          <p:cNvPr id="8" name="图片 7"/>
          <p:cNvPicPr/>
          <p:nvPr/>
        </p:nvPicPr>
        <p:blipFill>
          <a:blip r:embed="rId6" cstate="print">
            <a:extLst>
              <a:ext uri="{28A0092B-C50C-407E-A947-70E740481C1C}">
                <a14:useLocalDpi xmlns:a14="http://schemas.microsoft.com/office/drawing/2010/main" val="0"/>
              </a:ext>
            </a:extLst>
          </a:blip>
          <a:stretch>
            <a:fillRect/>
          </a:stretch>
        </p:blipFill>
        <p:spPr>
          <a:xfrm>
            <a:off x="4958815" y="2956229"/>
            <a:ext cx="2860675" cy="2145030"/>
          </a:xfrm>
          <a:prstGeom prst="rect">
            <a:avLst/>
          </a:prstGeom>
        </p:spPr>
      </p:pic>
    </p:spTree>
  </p:cSld>
  <p:clrMapOvr>
    <a:masterClrMapping/>
  </p:clrMapOvr>
</p:sld>
</file>

<file path=ppt/theme/theme1.xml><?xml version="1.0" encoding="utf-8"?>
<a:theme xmlns:a="http://schemas.openxmlformats.org/drawingml/2006/main" name="IMT Atlantique">
  <a:themeElements>
    <a:clrScheme name="PPT IMT ATLANTIQUE">
      <a:dk1>
        <a:sysClr val="windowText" lastClr="000000"/>
      </a:dk1>
      <a:lt1>
        <a:sysClr val="window" lastClr="FFFFFF"/>
      </a:lt1>
      <a:dk2>
        <a:srgbClr val="D9E1E2"/>
      </a:dk2>
      <a:lt2>
        <a:srgbClr val="A4D233"/>
      </a:lt2>
      <a:accent1>
        <a:srgbClr val="00B8DE"/>
      </a:accent1>
      <a:accent2>
        <a:srgbClr val="D9E1E2"/>
      </a:accent2>
      <a:accent3>
        <a:srgbClr val="0C2340"/>
      </a:accent3>
      <a:accent4>
        <a:srgbClr val="9B9B9B"/>
      </a:accent4>
      <a:accent5>
        <a:srgbClr val="878787"/>
      </a:accent5>
      <a:accent6>
        <a:srgbClr val="595959"/>
      </a:accent6>
      <a:hlink>
        <a:srgbClr val="000000"/>
      </a:hlink>
      <a:folHlink>
        <a:srgbClr val="000000"/>
      </a:folHlink>
    </a:clrScheme>
    <a:fontScheme nam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TotalTime>
  <Words>791</Words>
  <Application>Microsoft Office PowerPoint</Application>
  <PresentationFormat>全屏显示(16:9)</PresentationFormat>
  <Paragraphs>83</Paragraphs>
  <Slides>11</Slides>
  <Notes>8</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11</vt:i4>
      </vt:variant>
    </vt:vector>
  </HeadingPairs>
  <TitlesOfParts>
    <vt:vector size="17" baseType="lpstr">
      <vt:lpstr>宋体</vt:lpstr>
      <vt:lpstr>Arial</vt:lpstr>
      <vt:lpstr>Calibri</vt:lpstr>
      <vt:lpstr>Times New Roman</vt:lpstr>
      <vt:lpstr>Wingdings</vt:lpstr>
      <vt:lpstr>IMT Atlantique</vt:lpstr>
      <vt:lpstr>PowerPoint 演示文稿</vt:lpstr>
      <vt:lpstr>pLAN</vt:lpstr>
      <vt:lpstr>Problématique</vt:lpstr>
      <vt:lpstr>Introduction de la de données</vt:lpstr>
      <vt:lpstr>Chaîne du traitement</vt:lpstr>
      <vt:lpstr>PHASE DE TESTs ET COMPARAISONS - #textons (1/3)</vt:lpstr>
      <vt:lpstr>PHASE DE TESTs ET COMPARAISONS - filtrage (2/3)</vt:lpstr>
      <vt:lpstr>PHASE DE TESTs ET COMPARAISONS – morphologie(3/3)</vt:lpstr>
      <vt:lpstr>PHASE DE TESTs ET COMPARAISONS – plus de résultats</vt:lpstr>
      <vt:lpstr>conclusions</vt:lpstr>
      <vt:lpstr>PowerPoint 演示文稿</vt:lpstr>
    </vt:vector>
  </TitlesOfParts>
  <Manager>IMT</Manager>
  <Company>IMT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IMT</dc:title>
  <dc:subject>IMT</dc:subject>
  <dc:creator>IMT</dc:creator>
  <cp:lastModifiedBy>shuai zhu</cp:lastModifiedBy>
  <cp:revision>286</cp:revision>
  <dcterms:created xsi:type="dcterms:W3CDTF">2015-06-18T13:41:00Z</dcterms:created>
  <dcterms:modified xsi:type="dcterms:W3CDTF">2018-03-01T09:56:59Z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2052-10.1.0.7022</vt:lpwstr>
  </property>
</Properties>
</file>

<file path=docProps/thumbnail.jpeg>
</file>